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sldIdLst>
    <p:sldId id="256" r:id="rId5"/>
    <p:sldId id="388" r:id="rId6"/>
    <p:sldId id="378" r:id="rId7"/>
    <p:sldId id="339" r:id="rId8"/>
    <p:sldId id="329" r:id="rId9"/>
    <p:sldId id="337" r:id="rId10"/>
    <p:sldId id="368" r:id="rId11"/>
    <p:sldId id="380" r:id="rId12"/>
    <p:sldId id="347" r:id="rId13"/>
    <p:sldId id="397" r:id="rId14"/>
    <p:sldId id="387" r:id="rId15"/>
    <p:sldId id="379" r:id="rId16"/>
    <p:sldId id="263" r:id="rId17"/>
    <p:sldId id="390" r:id="rId18"/>
    <p:sldId id="391" r:id="rId19"/>
    <p:sldId id="375" r:id="rId20"/>
    <p:sldId id="393" r:id="rId21"/>
    <p:sldId id="401" r:id="rId22"/>
    <p:sldId id="400" r:id="rId23"/>
    <p:sldId id="348" r:id="rId24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AC1060C-DEB9-7989-0872-F0E6F7420949}" name="Assi Kaikkonen" initials="AK" userId="S::akaikkon23@univ.yo.oulu.fi::e6cb9db3-9595-4509-a081-f46979532151" providerId="AD"/>
  <p188:author id="{DF6A130F-225A-86CE-30E7-5C544394D792}" name="Paija Tuuli" initials="TP" userId="S::tuuli.paija@turkuamk.fi::f18b8db8-ca5c-411b-ab88-ca89966e862a" providerId="AD"/>
  <p188:author id="{75F66916-8385-A017-87C0-B76C12C2291D}" name="Heli Kuivila" initials="HK" userId="S::heli-maria.kuivila_oulu.fi#ext#@laureauas.onmicrosoft.com::2aade72e-6c3e-4be4-ba81-7e4bace8f102" providerId="AD"/>
  <p188:author id="{15457B33-724E-974A-52C7-46636DBEA537}" name="Kirsi Ohraluoma" initials="KO" userId="S::kiohra@utu.fi::ffd5c2a8-7a16-4bb7-9770-63406a148985" providerId="AD"/>
  <p188:author id="{B5D48B38-8598-1C04-B84E-2A278C5003C3}" name="Tanja Parkkila" initials="TP" userId="S::tanjapar@oamk.fi::20392b43-57ae-41a9-9e9b-643d54cae733" providerId="AD"/>
  <p188:author id="{3EB51339-C527-BAE1-31E2-D7C2E6A01E48}" name="Elina Pajakoski" initials="EP" userId="S::elipaja@laurea.fi::34ad43e9-a0ca-4488-8d7f-0e84031976e4" providerId="AD"/>
  <p188:author id="{5EB30A71-93DB-80E7-7A31-87A271B7C7D6}" name="Minna Stolt" initials="MS" userId="S::msstol_utu.fi#ext#@laureauas.onmicrosoft.com::e9b198bb-d6e6-42cc-a0f0-b006e18e50ee" providerId="AD"/>
  <p188:author id="{6DEC767A-6C5D-5E54-B2B0-AF1C0F2B07C2}" name="Karoliina Nikula" initials="KN" userId="S::karniku@laurea.fi::911993e3-e6ec-4209-b9c0-a1492251c870" providerId="AD"/>
  <p188:author id="{859C2CCE-94D4-1B97-F91A-9E86118242C3}" name="Johanna Finskas" initials="JF" userId="S::johanna.a.finskas_utu.fi#ext#@laureauas.onmicrosoft.com::5ce0bcff-10ba-4921-8867-3f01083107c8" providerId="AD"/>
  <p188:author id="{7520A4D8-CD45-B3A5-8AC3-A4F9732AF1AF}" name="Mika Alastalo" initials="MA" userId="S::mikalas@laurea.fi::e994b39a-2baa-49f5-bbf2-d15dbb1a39b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D1E8"/>
    <a:srgbClr val="F8EFF7"/>
    <a:srgbClr val="F8EFF5"/>
    <a:srgbClr val="F8EFF6"/>
    <a:srgbClr val="F8E8FD"/>
    <a:srgbClr val="FDF5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124AEB-762A-426F-A3DA-06475F2A86ED}" v="150" dt="2026-08-20T06:54:00.216"/>
    <p1510:client id="{AE02593C-E501-9708-5355-C208E2B32450}" v="6" dt="2026-08-20T06:58:43.1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oliina Nikula" userId="S::karniku@laurea.fi::911993e3-e6ec-4209-b9c0-a1492251c870" providerId="AD" clId="Web-{AE02593C-E501-9708-5355-C208E2B32450}"/>
    <pc:docChg chg="modSld">
      <pc:chgData name="Karoliina Nikula" userId="S::karniku@laurea.fi::911993e3-e6ec-4209-b9c0-a1492251c870" providerId="AD" clId="Web-{AE02593C-E501-9708-5355-C208E2B32450}" dt="2026-08-20T06:58:43.192" v="8" actId="20577"/>
      <pc:docMkLst>
        <pc:docMk/>
      </pc:docMkLst>
      <pc:sldChg chg="modSp">
        <pc:chgData name="Karoliina Nikula" userId="S::karniku@laurea.fi::911993e3-e6ec-4209-b9c0-a1492251c870" providerId="AD" clId="Web-{AE02593C-E501-9708-5355-C208E2B32450}" dt="2026-08-20T06:58:43.192" v="8" actId="20577"/>
        <pc:sldMkLst>
          <pc:docMk/>
          <pc:sldMk cId="4012743597" sldId="388"/>
        </pc:sldMkLst>
        <pc:spChg chg="mod">
          <ac:chgData name="Karoliina Nikula" userId="S::karniku@laurea.fi::911993e3-e6ec-4209-b9c0-a1492251c870" providerId="AD" clId="Web-{AE02593C-E501-9708-5355-C208E2B32450}" dt="2026-08-20T06:58:43.192" v="8" actId="20577"/>
          <ac:spMkLst>
            <pc:docMk/>
            <pc:sldMk cId="4012743597" sldId="388"/>
            <ac:spMk id="3" creationId="{8825C56F-3001-AFE2-9D4D-8A0283C20925}"/>
          </ac:spMkLst>
        </pc:spChg>
      </pc:sldChg>
    </pc:docChg>
  </pc:docChgLst>
  <pc:docChgLst>
    <pc:chgData name="Karoliina Nikula" userId="911993e3-e6ec-4209-b9c0-a1492251c870" providerId="ADAL" clId="{B7549D8F-9F4A-4D05-8024-CD1F6194406A}"/>
    <pc:docChg chg="modSld">
      <pc:chgData name="Karoliina Nikula" userId="911993e3-e6ec-4209-b9c0-a1492251c870" providerId="ADAL" clId="{B7549D8F-9F4A-4D05-8024-CD1F6194406A}" dt="2026-08-20T06:54:00.216" v="149" actId="21"/>
      <pc:docMkLst>
        <pc:docMk/>
      </pc:docMkLst>
      <pc:sldChg chg="modSp mod">
        <pc:chgData name="Karoliina Nikula" userId="911993e3-e6ec-4209-b9c0-a1492251c870" providerId="ADAL" clId="{B7549D8F-9F4A-4D05-8024-CD1F6194406A}" dt="2026-08-20T06:53:44.771" v="148" actId="20577"/>
        <pc:sldMkLst>
          <pc:docMk/>
          <pc:sldMk cId="2227768688" sldId="348"/>
        </pc:sldMkLst>
        <pc:spChg chg="mod">
          <ac:chgData name="Karoliina Nikula" userId="911993e3-e6ec-4209-b9c0-a1492251c870" providerId="ADAL" clId="{B7549D8F-9F4A-4D05-8024-CD1F6194406A}" dt="2026-08-20T06:53:44.771" v="148" actId="20577"/>
          <ac:spMkLst>
            <pc:docMk/>
            <pc:sldMk cId="2227768688" sldId="348"/>
            <ac:spMk id="4" creationId="{21FAA8D8-15CA-EB2D-BA37-17C82541B61A}"/>
          </ac:spMkLst>
        </pc:spChg>
      </pc:sldChg>
      <pc:sldChg chg="modSp mod">
        <pc:chgData name="Karoliina Nikula" userId="911993e3-e6ec-4209-b9c0-a1492251c870" providerId="ADAL" clId="{B7549D8F-9F4A-4D05-8024-CD1F6194406A}" dt="2026-08-20T06:54:00.216" v="149" actId="21"/>
        <pc:sldMkLst>
          <pc:docMk/>
          <pc:sldMk cId="4012743597" sldId="388"/>
        </pc:sldMkLst>
        <pc:spChg chg="mod">
          <ac:chgData name="Karoliina Nikula" userId="911993e3-e6ec-4209-b9c0-a1492251c870" providerId="ADAL" clId="{B7549D8F-9F4A-4D05-8024-CD1F6194406A}" dt="2026-08-20T06:54:00.216" v="149" actId="21"/>
          <ac:spMkLst>
            <pc:docMk/>
            <pc:sldMk cId="4012743597" sldId="388"/>
            <ac:spMk id="3" creationId="{8825C56F-3001-AFE2-9D4D-8A0283C20925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3CDF23-910C-3644-AB77-DE71AEB219FB}" type="doc">
      <dgm:prSet loTypeId="urn:microsoft.com/office/officeart/2024/layout/HorizontalActionList" loCatId="" qsTypeId="urn:microsoft.com/office/officeart/2005/8/quickstyle/simple2#1" qsCatId="simple" csTypeId="urn:microsoft.com/office/officeart/2005/8/colors/accent1_2#1" csCatId="accent1" phldr="1"/>
      <dgm:spPr/>
      <dgm:t>
        <a:bodyPr/>
        <a:lstStyle/>
        <a:p>
          <a:endParaRPr lang="en-GB"/>
        </a:p>
      </dgm:t>
    </dgm:pt>
    <dgm:pt modelId="{4A51E194-1EB0-7246-97E5-B1163A16AA87}">
      <dgm:prSet phldrT="[Text]" custT="1"/>
      <dgm:spPr>
        <a:solidFill>
          <a:srgbClr val="F8EFF6"/>
        </a:solidFill>
        <a:ln w="6350">
          <a:solidFill>
            <a:schemeClr val="tx1"/>
          </a:solidFill>
        </a:ln>
      </dgm:spPr>
      <dgm:t>
        <a:bodyPr tIns="270000"/>
        <a:lstStyle/>
        <a:p>
          <a:r>
            <a:rPr lang="fi-FI" sz="2000" b="1">
              <a:solidFill>
                <a:schemeClr val="tx1"/>
              </a:solidFill>
            </a:rPr>
            <a:t>Tiedonhaun taidot</a:t>
          </a:r>
          <a:endParaRPr lang="en-GB" sz="2000">
            <a:solidFill>
              <a:schemeClr val="tx1"/>
            </a:solidFill>
          </a:endParaRPr>
        </a:p>
      </dgm:t>
    </dgm:pt>
    <dgm:pt modelId="{02F96108-4FDC-FC4A-B253-DA66AB84424C}" type="parTrans" cxnId="{3C0B7C86-D08B-BA43-9F24-4783DB22122E}">
      <dgm:prSet/>
      <dgm:spPr/>
      <dgm:t>
        <a:bodyPr/>
        <a:lstStyle/>
        <a:p>
          <a:endParaRPr lang="en-GB"/>
        </a:p>
      </dgm:t>
    </dgm:pt>
    <dgm:pt modelId="{C388897B-D47A-B544-915D-7F2A69BFFAB9}" type="sibTrans" cxnId="{3C0B7C86-D08B-BA43-9F24-4783DB22122E}">
      <dgm:prSet phldrT="1" phldr="0"/>
      <dgm:spPr/>
      <dgm:t>
        <a:bodyPr/>
        <a:lstStyle/>
        <a:p>
          <a:endParaRPr lang="en-GB"/>
        </a:p>
      </dgm:t>
    </dgm:pt>
    <dgm:pt modelId="{A448345E-F19C-5E44-8B7B-31BF92460C7C}">
      <dgm:prSet phldrT="[Text]" custT="1"/>
      <dgm:spPr>
        <a:ln w="6350">
          <a:solidFill>
            <a:schemeClr val="tx1"/>
          </a:solidFill>
        </a:ln>
      </dgm:spPr>
      <dgm:t>
        <a:bodyPr tIns="288000"/>
        <a:lstStyle/>
        <a:p>
          <a:r>
            <a:rPr lang="en-FI" sz="1800"/>
            <a:t>Opiskelija osaa etsiä tietoa luotettavasti eri tietolähteistä.</a:t>
          </a:r>
          <a:endParaRPr lang="en-GB" sz="1800"/>
        </a:p>
      </dgm:t>
    </dgm:pt>
    <dgm:pt modelId="{ABAE6C62-BDCD-704D-811A-2E752DE654FB}" type="parTrans" cxnId="{78E13A05-033F-9F44-B028-2DC18DE74550}">
      <dgm:prSet/>
      <dgm:spPr/>
      <dgm:t>
        <a:bodyPr/>
        <a:lstStyle/>
        <a:p>
          <a:endParaRPr lang="en-GB"/>
        </a:p>
      </dgm:t>
    </dgm:pt>
    <dgm:pt modelId="{5A459CE5-C9BE-9B46-951E-064A5A81B953}" type="sibTrans" cxnId="{78E13A05-033F-9F44-B028-2DC18DE74550}">
      <dgm:prSet/>
      <dgm:spPr/>
      <dgm:t>
        <a:bodyPr/>
        <a:lstStyle/>
        <a:p>
          <a:endParaRPr lang="en-GB"/>
        </a:p>
      </dgm:t>
    </dgm:pt>
    <dgm:pt modelId="{43C93149-14C1-BC40-B7FC-173A13EEACF4}">
      <dgm:prSet phldrT="[Text]" custT="1"/>
      <dgm:spPr>
        <a:solidFill>
          <a:srgbClr val="F8EFF6"/>
        </a:solidFill>
        <a:ln w="6350">
          <a:solidFill>
            <a:schemeClr val="tx1"/>
          </a:solidFill>
        </a:ln>
      </dgm:spPr>
      <dgm:t>
        <a:bodyPr tIns="270000" bIns="270000" anchor="ctr" anchorCtr="0"/>
        <a:lstStyle/>
        <a:p>
          <a:r>
            <a:rPr lang="fi-FI" sz="2000" b="1">
              <a:solidFill>
                <a:schemeClr val="tx1"/>
              </a:solidFill>
            </a:rPr>
            <a:t>Kriittinen lukutaito</a:t>
          </a:r>
          <a:endParaRPr lang="en-GB" sz="2000">
            <a:solidFill>
              <a:schemeClr val="tx1"/>
            </a:solidFill>
          </a:endParaRPr>
        </a:p>
      </dgm:t>
    </dgm:pt>
    <dgm:pt modelId="{AFEEC3CB-D9A3-9D4B-8282-E03B58449C27}" type="parTrans" cxnId="{1BDADAF8-D183-F94A-97BE-FE8C5EB9ED7C}">
      <dgm:prSet/>
      <dgm:spPr/>
      <dgm:t>
        <a:bodyPr/>
        <a:lstStyle/>
        <a:p>
          <a:endParaRPr lang="en-GB"/>
        </a:p>
      </dgm:t>
    </dgm:pt>
    <dgm:pt modelId="{8AE5D4E4-1E7E-DD45-A564-9BBB99CB557F}" type="sibTrans" cxnId="{1BDADAF8-D183-F94A-97BE-FE8C5EB9ED7C}">
      <dgm:prSet phldrT="2" phldr="0"/>
      <dgm:spPr/>
      <dgm:t>
        <a:bodyPr/>
        <a:lstStyle/>
        <a:p>
          <a:endParaRPr lang="en-GB"/>
        </a:p>
      </dgm:t>
    </dgm:pt>
    <dgm:pt modelId="{E6F7F694-AE77-EE4E-840A-BB51F2E13EE5}">
      <dgm:prSet phldrT="[Text]" custT="1"/>
      <dgm:spPr>
        <a:ln w="6350">
          <a:solidFill>
            <a:schemeClr val="tx1"/>
          </a:solidFill>
        </a:ln>
      </dgm:spPr>
      <dgm:t>
        <a:bodyPr tIns="288000"/>
        <a:lstStyle/>
        <a:p>
          <a:r>
            <a:rPr lang="en-FI" sz="1800"/>
            <a:t>Opiskelija ymmärtää erilaisten tekstilajien käyttötarkoitukset (ml. tieteelliset julkaisut) sekä hallitsee niiden kriittisen lukemisen.</a:t>
          </a:r>
          <a:endParaRPr lang="en-GB" sz="1800"/>
        </a:p>
      </dgm:t>
    </dgm:pt>
    <dgm:pt modelId="{D81AC818-3530-6149-8540-6B939895641A}" type="parTrans" cxnId="{CAB96604-E9A8-C140-A3E4-1996F9B04D13}">
      <dgm:prSet/>
      <dgm:spPr/>
      <dgm:t>
        <a:bodyPr/>
        <a:lstStyle/>
        <a:p>
          <a:endParaRPr lang="en-GB"/>
        </a:p>
      </dgm:t>
    </dgm:pt>
    <dgm:pt modelId="{B370A627-D7EA-4848-AEEF-32A9D030E0BC}" type="sibTrans" cxnId="{CAB96604-E9A8-C140-A3E4-1996F9B04D13}">
      <dgm:prSet/>
      <dgm:spPr/>
      <dgm:t>
        <a:bodyPr/>
        <a:lstStyle/>
        <a:p>
          <a:endParaRPr lang="en-GB"/>
        </a:p>
      </dgm:t>
    </dgm:pt>
    <dgm:pt modelId="{7029014F-F750-194F-9E08-40C684721F73}">
      <dgm:prSet custT="1"/>
      <dgm:spPr>
        <a:solidFill>
          <a:srgbClr val="F8EFF6"/>
        </a:solidFill>
        <a:ln w="6350">
          <a:solidFill>
            <a:schemeClr val="tx1"/>
          </a:solidFill>
        </a:ln>
      </dgm:spPr>
      <dgm:t>
        <a:bodyPr tIns="270000" bIns="270000" anchor="ctr" anchorCtr="0"/>
        <a:lstStyle/>
        <a:p>
          <a:pPr algn="l"/>
          <a:r>
            <a:rPr lang="fi-FI" sz="2000" b="1">
              <a:solidFill>
                <a:schemeClr val="tx1"/>
              </a:solidFill>
            </a:rPr>
            <a:t>Kirjoittamisen taidot</a:t>
          </a:r>
          <a:endParaRPr lang="en-FI" sz="2000">
            <a:solidFill>
              <a:schemeClr val="tx1"/>
            </a:solidFill>
          </a:endParaRPr>
        </a:p>
      </dgm:t>
    </dgm:pt>
    <dgm:pt modelId="{E0FAB0E3-E407-5D44-B506-F62D1C3DBA75}" type="parTrans" cxnId="{591EBD41-972B-E44F-BFD5-D3D4E4B32E4F}">
      <dgm:prSet/>
      <dgm:spPr/>
      <dgm:t>
        <a:bodyPr/>
        <a:lstStyle/>
        <a:p>
          <a:endParaRPr lang="en-GB"/>
        </a:p>
      </dgm:t>
    </dgm:pt>
    <dgm:pt modelId="{9C8985A4-7C24-FA42-AB75-C77F77E60B6D}" type="sibTrans" cxnId="{591EBD41-972B-E44F-BFD5-D3D4E4B32E4F}">
      <dgm:prSet phldrT="3" phldr="0"/>
      <dgm:spPr/>
      <dgm:t>
        <a:bodyPr/>
        <a:lstStyle/>
        <a:p>
          <a:endParaRPr lang="en-GB"/>
        </a:p>
      </dgm:t>
    </dgm:pt>
    <dgm:pt modelId="{380441F5-5E2E-6147-BEBF-5D2F6846B204}">
      <dgm:prSet custT="1"/>
      <dgm:spPr>
        <a:ln w="6350">
          <a:solidFill>
            <a:schemeClr val="tx1"/>
          </a:solidFill>
        </a:ln>
      </dgm:spPr>
      <dgm:t>
        <a:bodyPr tIns="288000"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FI" sz="1800"/>
            <a:t>Opiskelija on harjaantunut kirjoittamaan asiatekstiä ja</a:t>
          </a:r>
          <a:endParaRPr lang="fi-FI" sz="1800"/>
        </a:p>
      </dgm:t>
    </dgm:pt>
    <dgm:pt modelId="{B1F89C24-09E4-2441-9C88-DEB42414A6E2}" type="parTrans" cxnId="{65F521A5-4129-664B-97B1-D44318A6D992}">
      <dgm:prSet/>
      <dgm:spPr/>
      <dgm:t>
        <a:bodyPr/>
        <a:lstStyle/>
        <a:p>
          <a:endParaRPr lang="en-GB"/>
        </a:p>
      </dgm:t>
    </dgm:pt>
    <dgm:pt modelId="{846D7AF0-87C9-3748-8D0F-3CFAC63A02C4}" type="sibTrans" cxnId="{65F521A5-4129-664B-97B1-D44318A6D992}">
      <dgm:prSet/>
      <dgm:spPr/>
      <dgm:t>
        <a:bodyPr/>
        <a:lstStyle/>
        <a:p>
          <a:endParaRPr lang="en-GB"/>
        </a:p>
      </dgm:t>
    </dgm:pt>
    <dgm:pt modelId="{AFFA34DD-F3FE-9345-9D9A-1257D36EEA21}">
      <dgm:prSet custT="1"/>
      <dgm:spPr/>
      <dgm:t>
        <a:bodyPr/>
        <a:lstStyle/>
        <a:p>
          <a:r>
            <a:rPr lang="en-FI" sz="1800"/>
            <a:t>Opiskelija tuntee yleisimmät terveystieteelliset tietokannat ja niiden toimintaperiaatteet.</a:t>
          </a:r>
        </a:p>
      </dgm:t>
    </dgm:pt>
    <dgm:pt modelId="{21D7DF89-E3E7-BB40-9334-8DBF8208D762}" type="parTrans" cxnId="{F43434A0-3C07-8941-AC86-CC42E0D822DA}">
      <dgm:prSet/>
      <dgm:spPr/>
      <dgm:t>
        <a:bodyPr/>
        <a:lstStyle/>
        <a:p>
          <a:endParaRPr lang="en-GB"/>
        </a:p>
      </dgm:t>
    </dgm:pt>
    <dgm:pt modelId="{4EFD9F58-7609-2947-AED1-ABBEC13DD0C1}" type="sibTrans" cxnId="{F43434A0-3C07-8941-AC86-CC42E0D822DA}">
      <dgm:prSet/>
      <dgm:spPr/>
      <dgm:t>
        <a:bodyPr/>
        <a:lstStyle/>
        <a:p>
          <a:endParaRPr lang="en-GB"/>
        </a:p>
      </dgm:t>
    </dgm:pt>
    <dgm:pt modelId="{81B68171-8B48-C647-8F39-A8F905CFF143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FI" sz="1800"/>
            <a:t>hyödyntämään lähdekirjallisuutta.</a:t>
          </a:r>
        </a:p>
      </dgm:t>
    </dgm:pt>
    <dgm:pt modelId="{16C4880F-97A3-1949-8C94-F205A9AFFD78}" type="parTrans" cxnId="{D62810DF-B671-ED47-A1A4-8988CE5E6FBA}">
      <dgm:prSet/>
      <dgm:spPr/>
      <dgm:t>
        <a:bodyPr/>
        <a:lstStyle/>
        <a:p>
          <a:endParaRPr lang="en-GB"/>
        </a:p>
      </dgm:t>
    </dgm:pt>
    <dgm:pt modelId="{4EC35A17-6324-0E46-A149-6DD135DC53A8}" type="sibTrans" cxnId="{D62810DF-B671-ED47-A1A4-8988CE5E6FBA}">
      <dgm:prSet/>
      <dgm:spPr/>
      <dgm:t>
        <a:bodyPr/>
        <a:lstStyle/>
        <a:p>
          <a:endParaRPr lang="en-GB"/>
        </a:p>
      </dgm:t>
    </dgm:pt>
    <dgm:pt modelId="{4C8FBC3D-EF9C-A544-944F-308D663FA775}" type="pres">
      <dgm:prSet presAssocID="{443CDF23-910C-3644-AB77-DE71AEB219FB}" presName="Name0" presStyleCnt="0">
        <dgm:presLayoutVars>
          <dgm:dir/>
          <dgm:animLvl val="lvl"/>
          <dgm:resizeHandles val="exact"/>
        </dgm:presLayoutVars>
      </dgm:prSet>
      <dgm:spPr/>
    </dgm:pt>
    <dgm:pt modelId="{64B051A9-289A-F84D-9071-EF58A7580C6C}" type="pres">
      <dgm:prSet presAssocID="{4A51E194-1EB0-7246-97E5-B1163A16AA87}" presName="composite" presStyleCnt="0"/>
      <dgm:spPr/>
    </dgm:pt>
    <dgm:pt modelId="{010E1351-E36C-6D47-9A1A-2CF76150F0FE}" type="pres">
      <dgm:prSet presAssocID="{4A51E194-1EB0-7246-97E5-B1163A16AA87}" presName="parTx" presStyleLbl="alignNode1" presStyleIdx="0" presStyleCnt="3" custLinFactNeighborX="-294" custLinFactNeighborY="-27726">
        <dgm:presLayoutVars>
          <dgm:chMax val="0"/>
          <dgm:chPref val="0"/>
        </dgm:presLayoutVars>
      </dgm:prSet>
      <dgm:spPr/>
    </dgm:pt>
    <dgm:pt modelId="{6A0A4FF6-1CB8-B240-9E80-F8B0EB11A2A7}" type="pres">
      <dgm:prSet presAssocID="{4A51E194-1EB0-7246-97E5-B1163A16AA87}" presName="bgOutline" presStyleLbl="fgAcc1" presStyleIdx="0" presStyleCnt="3" custScaleY="144544">
        <dgm:presLayoutVars>
          <dgm:bulletEnabled/>
        </dgm:presLayoutVars>
      </dgm:prSet>
      <dgm:spPr/>
    </dgm:pt>
    <dgm:pt modelId="{EA261258-D8BE-0A4F-B042-E85AB1BF924C}" type="pres">
      <dgm:prSet presAssocID="{C388897B-D47A-B544-915D-7F2A69BFFAB9}" presName="space" presStyleCnt="0"/>
      <dgm:spPr/>
    </dgm:pt>
    <dgm:pt modelId="{41B91C3A-6FDC-C749-B676-0EE8EE374868}" type="pres">
      <dgm:prSet presAssocID="{43C93149-14C1-BC40-B7FC-173A13EEACF4}" presName="composite" presStyleCnt="0"/>
      <dgm:spPr/>
    </dgm:pt>
    <dgm:pt modelId="{EE499C20-A167-BF49-A6FC-3F48D6DB5DD2}" type="pres">
      <dgm:prSet presAssocID="{43C93149-14C1-BC40-B7FC-173A13EEACF4}" presName="parTx" presStyleLbl="alignNode1" presStyleIdx="1" presStyleCnt="3" custLinFactNeighborY="-26570">
        <dgm:presLayoutVars>
          <dgm:chMax val="0"/>
          <dgm:chPref val="0"/>
        </dgm:presLayoutVars>
      </dgm:prSet>
      <dgm:spPr/>
    </dgm:pt>
    <dgm:pt modelId="{CC60F457-7DB8-9345-AB0A-AB8C7BB3327F}" type="pres">
      <dgm:prSet presAssocID="{43C93149-14C1-BC40-B7FC-173A13EEACF4}" presName="bgOutline" presStyleLbl="fgAcc1" presStyleIdx="1" presStyleCnt="3" custScaleY="144145">
        <dgm:presLayoutVars>
          <dgm:bulletEnabled/>
        </dgm:presLayoutVars>
      </dgm:prSet>
      <dgm:spPr/>
    </dgm:pt>
    <dgm:pt modelId="{4309FF0E-4832-D048-BC82-86AAAF8D3E9E}" type="pres">
      <dgm:prSet presAssocID="{8AE5D4E4-1E7E-DD45-A564-9BBB99CB557F}" presName="space" presStyleCnt="0"/>
      <dgm:spPr/>
    </dgm:pt>
    <dgm:pt modelId="{13992170-AD08-AB4D-AD69-E4B1F15F6457}" type="pres">
      <dgm:prSet presAssocID="{7029014F-F750-194F-9E08-40C684721F73}" presName="composite" presStyleCnt="0"/>
      <dgm:spPr/>
    </dgm:pt>
    <dgm:pt modelId="{4C25AF55-8558-4F49-9D0E-F3D14ECA7508}" type="pres">
      <dgm:prSet presAssocID="{7029014F-F750-194F-9E08-40C684721F73}" presName="parTx" presStyleLbl="alignNode1" presStyleIdx="2" presStyleCnt="3" custScaleY="100061" custLinFactNeighborX="294" custLinFactNeighborY="-26587">
        <dgm:presLayoutVars>
          <dgm:chMax val="0"/>
          <dgm:chPref val="0"/>
        </dgm:presLayoutVars>
      </dgm:prSet>
      <dgm:spPr/>
    </dgm:pt>
    <dgm:pt modelId="{C3A3C741-5EFD-7E41-8E53-9BCD5659113B}" type="pres">
      <dgm:prSet presAssocID="{7029014F-F750-194F-9E08-40C684721F73}" presName="bgOutline" presStyleLbl="fgAcc1" presStyleIdx="2" presStyleCnt="3" custScaleY="142171">
        <dgm:presLayoutVars>
          <dgm:bulletEnabled/>
        </dgm:presLayoutVars>
      </dgm:prSet>
      <dgm:spPr/>
    </dgm:pt>
  </dgm:ptLst>
  <dgm:cxnLst>
    <dgm:cxn modelId="{CAB96604-E9A8-C140-A3E4-1996F9B04D13}" srcId="{43C93149-14C1-BC40-B7FC-173A13EEACF4}" destId="{E6F7F694-AE77-EE4E-840A-BB51F2E13EE5}" srcOrd="0" destOrd="0" parTransId="{D81AC818-3530-6149-8540-6B939895641A}" sibTransId="{B370A627-D7EA-4848-AEEF-32A9D030E0BC}"/>
    <dgm:cxn modelId="{78E13A05-033F-9F44-B028-2DC18DE74550}" srcId="{4A51E194-1EB0-7246-97E5-B1163A16AA87}" destId="{A448345E-F19C-5E44-8B7B-31BF92460C7C}" srcOrd="0" destOrd="0" parTransId="{ABAE6C62-BDCD-704D-811A-2E752DE654FB}" sibTransId="{5A459CE5-C9BE-9B46-951E-064A5A81B953}"/>
    <dgm:cxn modelId="{5314EF16-931B-FF43-954B-EC98D2965E3A}" type="presOf" srcId="{443CDF23-910C-3644-AB77-DE71AEB219FB}" destId="{4C8FBC3D-EF9C-A544-944F-308D663FA775}" srcOrd="0" destOrd="0" presId="urn:microsoft.com/office/officeart/2024/layout/HorizontalActionList"/>
    <dgm:cxn modelId="{17822217-8FCD-B54E-A902-60E3FD15C6C3}" type="presOf" srcId="{A448345E-F19C-5E44-8B7B-31BF92460C7C}" destId="{6A0A4FF6-1CB8-B240-9E80-F8B0EB11A2A7}" srcOrd="0" destOrd="0" presId="urn:microsoft.com/office/officeart/2024/layout/HorizontalActionList"/>
    <dgm:cxn modelId="{591EBD41-972B-E44F-BFD5-D3D4E4B32E4F}" srcId="{443CDF23-910C-3644-AB77-DE71AEB219FB}" destId="{7029014F-F750-194F-9E08-40C684721F73}" srcOrd="2" destOrd="0" parTransId="{E0FAB0E3-E407-5D44-B506-F62D1C3DBA75}" sibTransId="{9C8985A4-7C24-FA42-AB75-C77F77E60B6D}"/>
    <dgm:cxn modelId="{997D2545-0021-2349-ABF6-7053DF8EE2B0}" type="presOf" srcId="{7029014F-F750-194F-9E08-40C684721F73}" destId="{4C25AF55-8558-4F49-9D0E-F3D14ECA7508}" srcOrd="0" destOrd="0" presId="urn:microsoft.com/office/officeart/2024/layout/HorizontalActionList"/>
    <dgm:cxn modelId="{AAA4EE67-F64B-B64C-A394-F561A45DBFC8}" type="presOf" srcId="{380441F5-5E2E-6147-BEBF-5D2F6846B204}" destId="{C3A3C741-5EFD-7E41-8E53-9BCD5659113B}" srcOrd="0" destOrd="0" presId="urn:microsoft.com/office/officeart/2024/layout/HorizontalActionList"/>
    <dgm:cxn modelId="{24886886-5F6A-824B-BB8A-52AC90CD4868}" type="presOf" srcId="{E6F7F694-AE77-EE4E-840A-BB51F2E13EE5}" destId="{CC60F457-7DB8-9345-AB0A-AB8C7BB3327F}" srcOrd="0" destOrd="0" presId="urn:microsoft.com/office/officeart/2024/layout/HorizontalActionList"/>
    <dgm:cxn modelId="{3C0B7C86-D08B-BA43-9F24-4783DB22122E}" srcId="{443CDF23-910C-3644-AB77-DE71AEB219FB}" destId="{4A51E194-1EB0-7246-97E5-B1163A16AA87}" srcOrd="0" destOrd="0" parTransId="{02F96108-4FDC-FC4A-B253-DA66AB84424C}" sibTransId="{C388897B-D47A-B544-915D-7F2A69BFFAB9}"/>
    <dgm:cxn modelId="{2EDA8492-E21D-574A-A5E8-B891416F7CDF}" type="presOf" srcId="{43C93149-14C1-BC40-B7FC-173A13EEACF4}" destId="{EE499C20-A167-BF49-A6FC-3F48D6DB5DD2}" srcOrd="0" destOrd="0" presId="urn:microsoft.com/office/officeart/2024/layout/HorizontalActionList"/>
    <dgm:cxn modelId="{F43434A0-3C07-8941-AC86-CC42E0D822DA}" srcId="{4A51E194-1EB0-7246-97E5-B1163A16AA87}" destId="{AFFA34DD-F3FE-9345-9D9A-1257D36EEA21}" srcOrd="1" destOrd="0" parTransId="{21D7DF89-E3E7-BB40-9334-8DBF8208D762}" sibTransId="{4EFD9F58-7609-2947-AED1-ABBEC13DD0C1}"/>
    <dgm:cxn modelId="{65F521A5-4129-664B-97B1-D44318A6D992}" srcId="{7029014F-F750-194F-9E08-40C684721F73}" destId="{380441F5-5E2E-6147-BEBF-5D2F6846B204}" srcOrd="0" destOrd="0" parTransId="{B1F89C24-09E4-2441-9C88-DEB42414A6E2}" sibTransId="{846D7AF0-87C9-3748-8D0F-3CFAC63A02C4}"/>
    <dgm:cxn modelId="{8D9221B2-07F0-3443-9EDB-3FA404DA478A}" type="presOf" srcId="{4A51E194-1EB0-7246-97E5-B1163A16AA87}" destId="{010E1351-E36C-6D47-9A1A-2CF76150F0FE}" srcOrd="0" destOrd="0" presId="urn:microsoft.com/office/officeart/2024/layout/HorizontalActionList"/>
    <dgm:cxn modelId="{D62810DF-B671-ED47-A1A4-8988CE5E6FBA}" srcId="{7029014F-F750-194F-9E08-40C684721F73}" destId="{81B68171-8B48-C647-8F39-A8F905CFF143}" srcOrd="1" destOrd="0" parTransId="{16C4880F-97A3-1949-8C94-F205A9AFFD78}" sibTransId="{4EC35A17-6324-0E46-A149-6DD135DC53A8}"/>
    <dgm:cxn modelId="{85AF0DF1-5793-E741-A3F1-03BCDA52EB0C}" type="presOf" srcId="{81B68171-8B48-C647-8F39-A8F905CFF143}" destId="{C3A3C741-5EFD-7E41-8E53-9BCD5659113B}" srcOrd="0" destOrd="1" presId="urn:microsoft.com/office/officeart/2024/layout/HorizontalActionList"/>
    <dgm:cxn modelId="{0B63B8F5-9EF8-7749-AD21-FB61AD958398}" type="presOf" srcId="{AFFA34DD-F3FE-9345-9D9A-1257D36EEA21}" destId="{6A0A4FF6-1CB8-B240-9E80-F8B0EB11A2A7}" srcOrd="0" destOrd="1" presId="urn:microsoft.com/office/officeart/2024/layout/HorizontalActionList"/>
    <dgm:cxn modelId="{1BDADAF8-D183-F94A-97BE-FE8C5EB9ED7C}" srcId="{443CDF23-910C-3644-AB77-DE71AEB219FB}" destId="{43C93149-14C1-BC40-B7FC-173A13EEACF4}" srcOrd="1" destOrd="0" parTransId="{AFEEC3CB-D9A3-9D4B-8282-E03B58449C27}" sibTransId="{8AE5D4E4-1E7E-DD45-A564-9BBB99CB557F}"/>
    <dgm:cxn modelId="{25E4406D-F8E0-7541-9D73-3BF7A2E5FBCA}" type="presParOf" srcId="{4C8FBC3D-EF9C-A544-944F-308D663FA775}" destId="{64B051A9-289A-F84D-9071-EF58A7580C6C}" srcOrd="0" destOrd="0" presId="urn:microsoft.com/office/officeart/2024/layout/HorizontalActionList"/>
    <dgm:cxn modelId="{949391C5-9804-2543-AD60-141C819F526F}" type="presParOf" srcId="{64B051A9-289A-F84D-9071-EF58A7580C6C}" destId="{010E1351-E36C-6D47-9A1A-2CF76150F0FE}" srcOrd="0" destOrd="0" presId="urn:microsoft.com/office/officeart/2024/layout/HorizontalActionList"/>
    <dgm:cxn modelId="{725D44DF-C600-0049-A4CF-2763131A38D7}" type="presParOf" srcId="{64B051A9-289A-F84D-9071-EF58A7580C6C}" destId="{6A0A4FF6-1CB8-B240-9E80-F8B0EB11A2A7}" srcOrd="1" destOrd="0" presId="urn:microsoft.com/office/officeart/2024/layout/HorizontalActionList"/>
    <dgm:cxn modelId="{DB18EEC9-9CD8-9F47-BF61-C0C3BD6DEB34}" type="presParOf" srcId="{4C8FBC3D-EF9C-A544-944F-308D663FA775}" destId="{EA261258-D8BE-0A4F-B042-E85AB1BF924C}" srcOrd="1" destOrd="0" presId="urn:microsoft.com/office/officeart/2024/layout/HorizontalActionList"/>
    <dgm:cxn modelId="{C3036DD0-712F-424E-9716-D1D45289C386}" type="presParOf" srcId="{4C8FBC3D-EF9C-A544-944F-308D663FA775}" destId="{41B91C3A-6FDC-C749-B676-0EE8EE374868}" srcOrd="2" destOrd="0" presId="urn:microsoft.com/office/officeart/2024/layout/HorizontalActionList"/>
    <dgm:cxn modelId="{68898824-C32B-AB41-9003-0978E06015E0}" type="presParOf" srcId="{41B91C3A-6FDC-C749-B676-0EE8EE374868}" destId="{EE499C20-A167-BF49-A6FC-3F48D6DB5DD2}" srcOrd="0" destOrd="0" presId="urn:microsoft.com/office/officeart/2024/layout/HorizontalActionList"/>
    <dgm:cxn modelId="{70DA6726-550A-D74E-AEB1-19F75D663B2C}" type="presParOf" srcId="{41B91C3A-6FDC-C749-B676-0EE8EE374868}" destId="{CC60F457-7DB8-9345-AB0A-AB8C7BB3327F}" srcOrd="1" destOrd="0" presId="urn:microsoft.com/office/officeart/2024/layout/HorizontalActionList"/>
    <dgm:cxn modelId="{DF652107-E165-7F44-8BCE-DBAB8CBC3FD7}" type="presParOf" srcId="{4C8FBC3D-EF9C-A544-944F-308D663FA775}" destId="{4309FF0E-4832-D048-BC82-86AAAF8D3E9E}" srcOrd="3" destOrd="0" presId="urn:microsoft.com/office/officeart/2024/layout/HorizontalActionList"/>
    <dgm:cxn modelId="{3EC5E61D-0945-DD49-8CD9-7B27F132F9B9}" type="presParOf" srcId="{4C8FBC3D-EF9C-A544-944F-308D663FA775}" destId="{13992170-AD08-AB4D-AD69-E4B1F15F6457}" srcOrd="4" destOrd="0" presId="urn:microsoft.com/office/officeart/2024/layout/HorizontalActionList"/>
    <dgm:cxn modelId="{AC304544-D2BE-5C4F-B84E-AC0BF9EB9C23}" type="presParOf" srcId="{13992170-AD08-AB4D-AD69-E4B1F15F6457}" destId="{4C25AF55-8558-4F49-9D0E-F3D14ECA7508}" srcOrd="0" destOrd="0" presId="urn:microsoft.com/office/officeart/2024/layout/HorizontalActionList"/>
    <dgm:cxn modelId="{26F80342-E9FD-114F-98D4-EFEAEC3854E3}" type="presParOf" srcId="{13992170-AD08-AB4D-AD69-E4B1F15F6457}" destId="{C3A3C741-5EFD-7E41-8E53-9BCD5659113B}" srcOrd="1" destOrd="0" presId="urn:microsoft.com/office/officeart/2024/layout/HorizontalAc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6B68D3-9216-E043-BADF-DBB7D5090233}" type="doc">
      <dgm:prSet loTypeId="urn:microsoft.com/office/officeart/2005/8/layout/lProcess3" loCatId="" qsTypeId="urn:microsoft.com/office/officeart/2005/8/quickstyle/simple5#1" qsCatId="simple" csTypeId="urn:microsoft.com/office/officeart/2005/8/colors/accent1_2#2" csCatId="accent1" phldr="1"/>
      <dgm:spPr/>
      <dgm:t>
        <a:bodyPr/>
        <a:lstStyle/>
        <a:p>
          <a:endParaRPr lang="en-GB"/>
        </a:p>
      </dgm:t>
    </dgm:pt>
    <dgm:pt modelId="{611277E1-F522-EF48-8966-D767667F661E}">
      <dgm:prSet phldrT="[Text]" custT="1"/>
      <dgm:spPr>
        <a:solidFill>
          <a:srgbClr val="E5D1E8"/>
        </a:solidFill>
      </dgm:spPr>
      <dgm:t>
        <a:bodyPr/>
        <a:lstStyle/>
        <a:p>
          <a:pPr algn="ctr"/>
          <a:r>
            <a:rPr lang="en-GB" sz="1700" b="0">
              <a:solidFill>
                <a:schemeClr val="tx1"/>
              </a:solidFill>
            </a:rPr>
            <a:t>OPETUS-SUUNNITELMA</a:t>
          </a:r>
        </a:p>
      </dgm:t>
    </dgm:pt>
    <dgm:pt modelId="{CC70F116-2B5C-C543-98F4-7F187E29989F}" type="parTrans" cxnId="{76A5CE15-193E-2347-9364-365C2F931D23}">
      <dgm:prSet/>
      <dgm:spPr/>
      <dgm:t>
        <a:bodyPr/>
        <a:lstStyle/>
        <a:p>
          <a:endParaRPr lang="en-GB"/>
        </a:p>
      </dgm:t>
    </dgm:pt>
    <dgm:pt modelId="{11B3CEF7-CDB5-C94C-9E66-0C55CEB134DD}" type="sibTrans" cxnId="{76A5CE15-193E-2347-9364-365C2F931D23}">
      <dgm:prSet/>
      <dgm:spPr/>
      <dgm:t>
        <a:bodyPr/>
        <a:lstStyle/>
        <a:p>
          <a:endParaRPr lang="en-GB"/>
        </a:p>
      </dgm:t>
    </dgm:pt>
    <dgm:pt modelId="{ACA12A05-C075-0641-9493-8DF383B2461C}">
      <dgm:prSet phldrT="[Text]" custT="1"/>
      <dgm:spPr>
        <a:solidFill>
          <a:srgbClr val="E5D1E8"/>
        </a:solidFill>
      </dgm:spPr>
      <dgm:t>
        <a:bodyPr/>
        <a:lstStyle/>
        <a:p>
          <a:pPr algn="ctr"/>
          <a:r>
            <a:rPr lang="en-GB" sz="1700" b="0">
              <a:solidFill>
                <a:schemeClr val="tx1"/>
              </a:solidFill>
            </a:rPr>
            <a:t>KOHDERYHMÄ</a:t>
          </a:r>
        </a:p>
      </dgm:t>
    </dgm:pt>
    <dgm:pt modelId="{25C9AC3E-719C-3242-B76D-5E038A4571E9}" type="parTrans" cxnId="{C84BA4B3-C60B-0A4E-93E7-3A864E57C748}">
      <dgm:prSet/>
      <dgm:spPr/>
      <dgm:t>
        <a:bodyPr/>
        <a:lstStyle/>
        <a:p>
          <a:endParaRPr lang="en-GB"/>
        </a:p>
      </dgm:t>
    </dgm:pt>
    <dgm:pt modelId="{97617313-FCE7-0748-8631-0C627420C944}" type="sibTrans" cxnId="{C84BA4B3-C60B-0A4E-93E7-3A864E57C748}">
      <dgm:prSet/>
      <dgm:spPr/>
      <dgm:t>
        <a:bodyPr/>
        <a:lstStyle/>
        <a:p>
          <a:endParaRPr lang="en-GB"/>
        </a:p>
      </dgm:t>
    </dgm:pt>
    <dgm:pt modelId="{312CBBF2-34A4-6042-A9C6-7BC353FBE506}">
      <dgm:prSet phldrT="[Text]" custT="1"/>
      <dgm:spPr>
        <a:solidFill>
          <a:srgbClr val="E5D1E8"/>
        </a:solidFill>
      </dgm:spPr>
      <dgm:t>
        <a:bodyPr/>
        <a:lstStyle/>
        <a:p>
          <a:pPr algn="ctr"/>
          <a:r>
            <a:rPr lang="en-GB" sz="1700">
              <a:solidFill>
                <a:schemeClr val="tx1"/>
              </a:solidFill>
            </a:rPr>
            <a:t>TOTEUTTAMIS-EDELLYTYKSET</a:t>
          </a:r>
        </a:p>
      </dgm:t>
    </dgm:pt>
    <dgm:pt modelId="{E869D8B1-3BFE-0C4A-97E9-8846CAA6E4DF}" type="parTrans" cxnId="{7A4C28D7-C24F-E849-AB5C-929C3CA5B970}">
      <dgm:prSet/>
      <dgm:spPr/>
      <dgm:t>
        <a:bodyPr/>
        <a:lstStyle/>
        <a:p>
          <a:endParaRPr lang="en-GB"/>
        </a:p>
      </dgm:t>
    </dgm:pt>
    <dgm:pt modelId="{7D77296C-A674-CC47-BCFB-0BF61A7F1639}" type="sibTrans" cxnId="{7A4C28D7-C24F-E849-AB5C-929C3CA5B970}">
      <dgm:prSet/>
      <dgm:spPr/>
      <dgm:t>
        <a:bodyPr/>
        <a:lstStyle/>
        <a:p>
          <a:endParaRPr lang="en-GB"/>
        </a:p>
      </dgm:t>
    </dgm:pt>
    <dgm:pt modelId="{B1E8B727-4C1D-F645-90A1-C42C9E5D7183}">
      <dgm:prSet phldrT="[Text]" custT="1"/>
      <dgm:spPr>
        <a:solidFill>
          <a:srgbClr val="E5D1E8"/>
        </a:solidFill>
      </dgm:spPr>
      <dgm:t>
        <a:bodyPr/>
        <a:lstStyle/>
        <a:p>
          <a:pPr algn="ctr"/>
          <a:r>
            <a:rPr lang="en-GB" sz="1700" b="0">
              <a:solidFill>
                <a:schemeClr val="tx1"/>
              </a:solidFill>
            </a:rPr>
            <a:t>TAVOITE JA TOTEUTUSMUOTO </a:t>
          </a:r>
        </a:p>
      </dgm:t>
    </dgm:pt>
    <dgm:pt modelId="{CC314480-D90A-0942-B42E-431B85B59D3E}" type="parTrans" cxnId="{43806BB0-CFD6-6B45-B616-91997A597574}">
      <dgm:prSet/>
      <dgm:spPr/>
      <dgm:t>
        <a:bodyPr/>
        <a:lstStyle/>
        <a:p>
          <a:endParaRPr lang="en-GB"/>
        </a:p>
      </dgm:t>
    </dgm:pt>
    <dgm:pt modelId="{F56DC599-AD4B-9A47-9123-9AC0C3975DED}" type="sibTrans" cxnId="{43806BB0-CFD6-6B45-B616-91997A597574}">
      <dgm:prSet/>
      <dgm:spPr/>
      <dgm:t>
        <a:bodyPr/>
        <a:lstStyle/>
        <a:p>
          <a:endParaRPr lang="en-GB"/>
        </a:p>
      </dgm:t>
    </dgm:pt>
    <dgm:pt modelId="{EB2FA508-55C4-F84D-918A-B14568763639}">
      <dgm:prSet phldrT="[Text]" custT="1"/>
      <dgm:spPr>
        <a:solidFill>
          <a:srgbClr val="F8EFF6">
            <a:alpha val="90000"/>
          </a:srgbClr>
        </a:solidFill>
      </dgm:spPr>
      <dgm:t>
        <a:bodyPr/>
        <a:lstStyle/>
        <a:p>
          <a:pPr algn="l">
            <a:spcAft>
              <a:spcPts val="0"/>
            </a:spcAft>
            <a:buNone/>
          </a:pPr>
          <a:r>
            <a:rPr lang="en-US" sz="1600"/>
            <a:t>•  </a:t>
          </a:r>
          <a:r>
            <a:rPr lang="en-US" sz="1600" err="1"/>
            <a:t>Toteutetaanko</a:t>
          </a:r>
          <a:r>
            <a:rPr lang="en-US" sz="1600"/>
            <a:t> JOUSI-</a:t>
          </a:r>
          <a:r>
            <a:rPr lang="en-US" sz="1600" err="1"/>
            <a:t>opinnot</a:t>
          </a:r>
          <a:r>
            <a:rPr lang="en-US" sz="1600"/>
            <a:t> </a:t>
          </a:r>
          <a:r>
            <a:rPr lang="en-US" sz="1600" err="1"/>
            <a:t>kokonaisuutena</a:t>
          </a:r>
          <a:r>
            <a:rPr lang="en-US" sz="1600"/>
            <a:t>, </a:t>
          </a:r>
          <a:r>
            <a:rPr lang="en-US" sz="1600" err="1"/>
            <a:t>yksittäisinä</a:t>
          </a:r>
          <a:r>
            <a:rPr lang="en-US" sz="1600"/>
            <a:t> </a:t>
          </a:r>
          <a:r>
            <a:rPr lang="en-US" sz="1600" err="1"/>
            <a:t>opintosisältöinä</a:t>
          </a:r>
          <a:r>
            <a:rPr lang="en-US" sz="1600"/>
            <a:t> </a:t>
          </a:r>
          <a:r>
            <a:rPr lang="en-US" sz="1600" err="1"/>
            <a:t>vai</a:t>
          </a:r>
          <a:r>
            <a:rPr lang="en-US" sz="1600"/>
            <a:t> </a:t>
          </a:r>
          <a:r>
            <a:rPr lang="en-US" sz="1600" err="1"/>
            <a:t>avoimen</a:t>
          </a:r>
          <a:r>
            <a:rPr lang="en-US" sz="1600"/>
            <a:t> </a:t>
          </a:r>
          <a:r>
            <a:rPr lang="en-US" sz="1600" err="1"/>
            <a:t>ammattikorkeakoulun</a:t>
          </a:r>
          <a:r>
            <a:rPr lang="en-US" sz="1600"/>
            <a:t> </a:t>
          </a:r>
          <a:r>
            <a:rPr lang="en-US" sz="1600" err="1"/>
            <a:t>täydentävänä</a:t>
          </a:r>
          <a:r>
            <a:rPr lang="en-US" sz="1600"/>
            <a:t> </a:t>
          </a:r>
          <a:r>
            <a:rPr lang="en-US" sz="1600" err="1"/>
            <a:t>opintokokonaisuutena</a:t>
          </a:r>
          <a:r>
            <a:rPr lang="en-US" sz="1600"/>
            <a:t>? </a:t>
          </a:r>
        </a:p>
        <a:p>
          <a:pPr algn="l">
            <a:spcAft>
              <a:spcPct val="35000"/>
            </a:spcAft>
            <a:buNone/>
          </a:pPr>
          <a:r>
            <a:rPr lang="en-US" sz="1600"/>
            <a:t>•  </a:t>
          </a:r>
          <a:r>
            <a:rPr lang="en-US" sz="1600" err="1"/>
            <a:t>Täydentävinä</a:t>
          </a:r>
          <a:r>
            <a:rPr lang="en-US" sz="1600"/>
            <a:t>/</a:t>
          </a:r>
          <a:r>
            <a:rPr lang="en-US" sz="1600" err="1"/>
            <a:t>valinnaisina</a:t>
          </a:r>
          <a:r>
            <a:rPr lang="en-US" sz="1600"/>
            <a:t> </a:t>
          </a:r>
          <a:r>
            <a:rPr lang="en-US" sz="1600" err="1"/>
            <a:t>opintoina</a:t>
          </a:r>
          <a:r>
            <a:rPr lang="en-US" sz="1600"/>
            <a:t> </a:t>
          </a:r>
          <a:r>
            <a:rPr lang="en-US" sz="1600" err="1"/>
            <a:t>vai</a:t>
          </a:r>
          <a:r>
            <a:rPr lang="en-US" sz="1600"/>
            <a:t> </a:t>
          </a:r>
          <a:r>
            <a:rPr lang="en-US" sz="1600" err="1"/>
            <a:t>osana</a:t>
          </a:r>
          <a:r>
            <a:rPr lang="en-US" sz="1600"/>
            <a:t> </a:t>
          </a:r>
          <a:r>
            <a:rPr lang="en-US" sz="1600" err="1"/>
            <a:t>nykyisiä</a:t>
          </a:r>
          <a:r>
            <a:rPr lang="en-US" sz="1600"/>
            <a:t> </a:t>
          </a:r>
          <a:r>
            <a:rPr lang="en-US" sz="1600" err="1"/>
            <a:t>opintojaksoja</a:t>
          </a:r>
          <a:r>
            <a:rPr lang="en-US" sz="1600"/>
            <a:t>?</a:t>
          </a:r>
          <a:endParaRPr lang="en-GB" sz="1600"/>
        </a:p>
      </dgm:t>
    </dgm:pt>
    <dgm:pt modelId="{463DFB60-73F2-4245-A23A-D4AE6F9F1311}" type="sibTrans" cxnId="{F8407885-103D-6C44-8CD2-7D695D60BD1E}">
      <dgm:prSet/>
      <dgm:spPr/>
      <dgm:t>
        <a:bodyPr/>
        <a:lstStyle/>
        <a:p>
          <a:endParaRPr lang="en-GB"/>
        </a:p>
      </dgm:t>
    </dgm:pt>
    <dgm:pt modelId="{ED4B47B9-B724-0F4F-83A8-130FC8101C79}" type="parTrans" cxnId="{F8407885-103D-6C44-8CD2-7D695D60BD1E}">
      <dgm:prSet/>
      <dgm:spPr/>
      <dgm:t>
        <a:bodyPr/>
        <a:lstStyle/>
        <a:p>
          <a:endParaRPr lang="en-GB"/>
        </a:p>
      </dgm:t>
    </dgm:pt>
    <dgm:pt modelId="{EC0B9B1C-D56E-AD41-9353-ACBDC683F1FF}">
      <dgm:prSet phldrT="[Text]" custT="1"/>
      <dgm:spPr>
        <a:solidFill>
          <a:srgbClr val="F8EFF6">
            <a:alpha val="90000"/>
          </a:srgbClr>
        </a:solidFill>
      </dgm:spPr>
      <dgm:t>
        <a:bodyPr/>
        <a:lstStyle/>
        <a:p>
          <a:pPr algn="l">
            <a:spcAft>
              <a:spcPts val="0"/>
            </a:spcAft>
          </a:pPr>
          <a:r>
            <a:rPr lang="en-US" sz="1600"/>
            <a:t>• Miten </a:t>
          </a:r>
          <a:r>
            <a:rPr lang="en-US" sz="1600" err="1"/>
            <a:t>opiskelijoille</a:t>
          </a:r>
          <a:r>
            <a:rPr lang="en-US" sz="1600"/>
            <a:t> </a:t>
          </a:r>
          <a:r>
            <a:rPr lang="en-US" sz="1600" err="1"/>
            <a:t>tehdään</a:t>
          </a:r>
          <a:r>
            <a:rPr lang="en-US" sz="1600"/>
            <a:t> </a:t>
          </a:r>
          <a:r>
            <a:rPr lang="en-US" sz="1600" err="1"/>
            <a:t>näkyväksi</a:t>
          </a:r>
          <a:r>
            <a:rPr lang="en-US" sz="1600"/>
            <a:t> TKNP-</a:t>
          </a:r>
          <a:r>
            <a:rPr lang="en-US" sz="1600" err="1"/>
            <a:t>osaamisen</a:t>
          </a:r>
          <a:r>
            <a:rPr lang="en-US" sz="1600"/>
            <a:t> </a:t>
          </a:r>
          <a:r>
            <a:rPr lang="en-US" sz="1600" err="1"/>
            <a:t>merkitys</a:t>
          </a:r>
          <a:r>
            <a:rPr lang="en-US" sz="1600"/>
            <a:t> </a:t>
          </a:r>
          <a:r>
            <a:rPr lang="en-US" sz="1600" err="1"/>
            <a:t>sekä</a:t>
          </a:r>
          <a:r>
            <a:rPr lang="en-US" sz="1600"/>
            <a:t> </a:t>
          </a:r>
          <a:r>
            <a:rPr lang="en-US" sz="1600" err="1"/>
            <a:t>työelämässä</a:t>
          </a:r>
          <a:r>
            <a:rPr lang="en-US" sz="1600"/>
            <a:t> </a:t>
          </a:r>
          <a:r>
            <a:rPr lang="en-US" sz="1600" err="1"/>
            <a:t>että</a:t>
          </a:r>
          <a:r>
            <a:rPr lang="en-US" sz="1600"/>
            <a:t> </a:t>
          </a:r>
          <a:r>
            <a:rPr lang="en-US" sz="1600" err="1"/>
            <a:t>jatko-opinnoissa</a:t>
          </a:r>
          <a:r>
            <a:rPr lang="en-US" sz="1600"/>
            <a:t>? </a:t>
          </a:r>
        </a:p>
        <a:p>
          <a:pPr algn="l">
            <a:spcAft>
              <a:spcPts val="0"/>
            </a:spcAft>
          </a:pPr>
          <a:r>
            <a:rPr lang="en-US" sz="1600"/>
            <a:t>• </a:t>
          </a:r>
          <a:r>
            <a:rPr lang="en-FI" sz="1600"/>
            <a:t>Miten JOUSI-opinnoista, jatko-opintomahdollisuuksista ja urapoluista viestitään opiskelijoille jo opintojen aikana?</a:t>
          </a:r>
          <a:endParaRPr lang="en-GB" sz="1600"/>
        </a:p>
      </dgm:t>
    </dgm:pt>
    <dgm:pt modelId="{2180BE13-45BE-9349-9440-A420F9E0B6CC}" type="sibTrans" cxnId="{6D107FC6-58E1-7C4B-86CF-9DB54773C5B4}">
      <dgm:prSet/>
      <dgm:spPr/>
      <dgm:t>
        <a:bodyPr/>
        <a:lstStyle/>
        <a:p>
          <a:endParaRPr lang="en-GB"/>
        </a:p>
      </dgm:t>
    </dgm:pt>
    <dgm:pt modelId="{2DEF79E9-809D-BD41-A6D8-67DC2E7CFA6D}" type="parTrans" cxnId="{6D107FC6-58E1-7C4B-86CF-9DB54773C5B4}">
      <dgm:prSet/>
      <dgm:spPr/>
      <dgm:t>
        <a:bodyPr/>
        <a:lstStyle/>
        <a:p>
          <a:endParaRPr lang="en-GB"/>
        </a:p>
      </dgm:t>
    </dgm:pt>
    <dgm:pt modelId="{84B05105-5766-9C43-89DF-CF136561D94E}">
      <dgm:prSet phldrT="[Text]" custT="1"/>
      <dgm:spPr>
        <a:solidFill>
          <a:srgbClr val="F8EFF6">
            <a:alpha val="90000"/>
          </a:srgbClr>
        </a:solidFill>
      </dgm:spPr>
      <dgm:t>
        <a:bodyPr/>
        <a:lstStyle/>
        <a:p>
          <a:pPr algn="l">
            <a:spcAft>
              <a:spcPts val="0"/>
            </a:spcAft>
            <a:buNone/>
          </a:pPr>
          <a:r>
            <a:rPr lang="en-US" sz="1600"/>
            <a:t>• </a:t>
          </a:r>
          <a:r>
            <a:rPr lang="en-FI" sz="1600"/>
            <a:t>Millaista on opettajien TKNP-osaaminen? Tarvitaanko täydennyskoulutusta?  </a:t>
          </a:r>
        </a:p>
        <a:p>
          <a:pPr algn="l">
            <a:spcAft>
              <a:spcPts val="0"/>
            </a:spcAft>
            <a:buNone/>
          </a:pPr>
          <a:r>
            <a:rPr lang="en-US" sz="1600"/>
            <a:t>• </a:t>
          </a:r>
          <a:r>
            <a:rPr lang="en-FI" sz="1600"/>
            <a:t>Mitä on huomioitava ohjausresurssien kannalta?</a:t>
          </a:r>
          <a:endParaRPr lang="en-GB" sz="1600"/>
        </a:p>
      </dgm:t>
    </dgm:pt>
    <dgm:pt modelId="{628CA095-EE04-5749-8C22-DFE2AA1344B3}" type="sibTrans" cxnId="{6B86423E-1B4D-5145-8E93-8A125154D45E}">
      <dgm:prSet/>
      <dgm:spPr/>
      <dgm:t>
        <a:bodyPr/>
        <a:lstStyle/>
        <a:p>
          <a:endParaRPr lang="en-GB"/>
        </a:p>
      </dgm:t>
    </dgm:pt>
    <dgm:pt modelId="{BC9B219F-93A8-5144-8866-FADF10F90A3D}" type="parTrans" cxnId="{6B86423E-1B4D-5145-8E93-8A125154D45E}">
      <dgm:prSet/>
      <dgm:spPr/>
      <dgm:t>
        <a:bodyPr/>
        <a:lstStyle/>
        <a:p>
          <a:endParaRPr lang="en-GB"/>
        </a:p>
      </dgm:t>
    </dgm:pt>
    <dgm:pt modelId="{9190E383-A5BF-3E4D-8D8F-7239CAD32299}">
      <dgm:prSet phldrT="[Text]" custT="1"/>
      <dgm:spPr>
        <a:solidFill>
          <a:srgbClr val="F8EFF6">
            <a:alpha val="90000"/>
          </a:srgbClr>
        </a:solidFill>
      </dgm:spPr>
      <dgm:t>
        <a:bodyPr/>
        <a:lstStyle/>
        <a:p>
          <a:pPr algn="l">
            <a:spcAft>
              <a:spcPts val="0"/>
            </a:spcAft>
            <a:buNone/>
          </a:pPr>
          <a:r>
            <a:rPr lang="en-US" sz="1600"/>
            <a:t>• </a:t>
          </a:r>
          <a:r>
            <a:rPr lang="en-US" sz="1600" err="1"/>
            <a:t>Mitä</a:t>
          </a:r>
          <a:r>
            <a:rPr lang="en-US" sz="1600"/>
            <a:t> </a:t>
          </a:r>
          <a:r>
            <a:rPr lang="en-US" sz="1600" err="1"/>
            <a:t>terveysalan</a:t>
          </a:r>
          <a:r>
            <a:rPr lang="en-US" sz="1600"/>
            <a:t> </a:t>
          </a:r>
          <a:r>
            <a:rPr lang="en-US" sz="1600" err="1"/>
            <a:t>koulutusohjelmia</a:t>
          </a:r>
          <a:r>
            <a:rPr lang="en-US" sz="1600"/>
            <a:t> JOUSI-</a:t>
          </a:r>
          <a:r>
            <a:rPr lang="en-US" sz="1600" err="1"/>
            <a:t>opinnot</a:t>
          </a:r>
          <a:r>
            <a:rPr lang="en-US" sz="1600"/>
            <a:t> </a:t>
          </a:r>
          <a:r>
            <a:rPr lang="en-US" sz="1600" err="1"/>
            <a:t>koskevat</a:t>
          </a:r>
          <a:r>
            <a:rPr lang="en-US" sz="1600"/>
            <a:t>? </a:t>
          </a:r>
        </a:p>
        <a:p>
          <a:pPr algn="l">
            <a:spcAft>
              <a:spcPct val="35000"/>
            </a:spcAft>
            <a:buNone/>
          </a:pPr>
          <a:r>
            <a:rPr lang="en-US" sz="1600"/>
            <a:t>• </a:t>
          </a:r>
          <a:r>
            <a:rPr lang="en-US" sz="1600" err="1"/>
            <a:t>Ketkä</a:t>
          </a:r>
          <a:r>
            <a:rPr lang="en-US" sz="1600"/>
            <a:t> </a:t>
          </a:r>
          <a:r>
            <a:rPr lang="en-US" sz="1600" err="1"/>
            <a:t>opettajat</a:t>
          </a:r>
          <a:r>
            <a:rPr lang="en-US" sz="1600"/>
            <a:t> </a:t>
          </a:r>
          <a:r>
            <a:rPr lang="en-US" sz="1600" err="1"/>
            <a:t>toteuttavat</a:t>
          </a:r>
          <a:r>
            <a:rPr lang="en-US" sz="1600"/>
            <a:t> JOUSI-</a:t>
          </a:r>
          <a:r>
            <a:rPr lang="en-US" sz="1600" err="1"/>
            <a:t>opintojen</a:t>
          </a:r>
          <a:r>
            <a:rPr lang="en-US" sz="1600"/>
            <a:t> </a:t>
          </a:r>
          <a:r>
            <a:rPr lang="en-US" sz="1600" err="1"/>
            <a:t>opetussisältöjä</a:t>
          </a:r>
          <a:r>
            <a:rPr lang="en-US" sz="1600"/>
            <a:t>?</a:t>
          </a:r>
          <a:endParaRPr lang="en-GB" sz="1600"/>
        </a:p>
      </dgm:t>
    </dgm:pt>
    <dgm:pt modelId="{208B92C8-F81D-924D-AEFE-BA35FE9B83D2}" type="sibTrans" cxnId="{B9674E97-937A-1B47-9EA0-4EC4282654C7}">
      <dgm:prSet/>
      <dgm:spPr/>
      <dgm:t>
        <a:bodyPr/>
        <a:lstStyle/>
        <a:p>
          <a:endParaRPr lang="en-GB"/>
        </a:p>
      </dgm:t>
    </dgm:pt>
    <dgm:pt modelId="{FFF477AA-6A25-D24E-8BD0-F0A157963AD7}" type="parTrans" cxnId="{B9674E97-937A-1B47-9EA0-4EC4282654C7}">
      <dgm:prSet/>
      <dgm:spPr/>
      <dgm:t>
        <a:bodyPr/>
        <a:lstStyle/>
        <a:p>
          <a:endParaRPr lang="en-GB"/>
        </a:p>
      </dgm:t>
    </dgm:pt>
    <dgm:pt modelId="{EC27D46A-274E-4C4E-B00F-F2184DE886AE}">
      <dgm:prSet phldrT="[Text]" custT="1"/>
      <dgm:spPr>
        <a:solidFill>
          <a:srgbClr val="E5D1E8"/>
        </a:solidFill>
      </dgm:spPr>
      <dgm:t>
        <a:bodyPr/>
        <a:lstStyle/>
        <a:p>
          <a:r>
            <a:rPr lang="en-GB" sz="1700">
              <a:solidFill>
                <a:schemeClr val="tx1"/>
              </a:solidFill>
            </a:rPr>
            <a:t>VIESTINTÄ</a:t>
          </a:r>
        </a:p>
      </dgm:t>
    </dgm:pt>
    <dgm:pt modelId="{6A9AF402-2C53-9640-AFAB-DC4679F8C812}" type="sibTrans" cxnId="{7B38AF4E-BB3C-6D4B-A3E9-59CA007ADF74}">
      <dgm:prSet/>
      <dgm:spPr/>
      <dgm:t>
        <a:bodyPr/>
        <a:lstStyle/>
        <a:p>
          <a:endParaRPr lang="en-GB"/>
        </a:p>
      </dgm:t>
    </dgm:pt>
    <dgm:pt modelId="{DDF8B1BA-EEF8-2C44-97D3-CE5484B05413}" type="parTrans" cxnId="{7B38AF4E-BB3C-6D4B-A3E9-59CA007ADF74}">
      <dgm:prSet/>
      <dgm:spPr/>
      <dgm:t>
        <a:bodyPr/>
        <a:lstStyle/>
        <a:p>
          <a:endParaRPr lang="en-GB"/>
        </a:p>
      </dgm:t>
    </dgm:pt>
    <dgm:pt modelId="{5086D132-0F3F-334C-BE9F-8566D93FFE80}">
      <dgm:prSet phldrT="[Text]" custT="1"/>
      <dgm:spPr>
        <a:solidFill>
          <a:srgbClr val="F8EFF6"/>
        </a:solidFill>
      </dgm:spPr>
      <dgm:t>
        <a:bodyPr/>
        <a:lstStyle/>
        <a:p>
          <a:pPr algn="l">
            <a:spcAft>
              <a:spcPts val="0"/>
            </a:spcAft>
            <a:buFont typeface="Arial" panose="020B0604020202020204" pitchFamily="34" charset="0"/>
            <a:buChar char="•"/>
          </a:pPr>
          <a:r>
            <a:rPr lang="en-US" sz="1600"/>
            <a:t>• Miten </a:t>
          </a:r>
          <a:r>
            <a:rPr lang="en-US" sz="1600" err="1"/>
            <a:t>tutkimus</a:t>
          </a:r>
          <a:r>
            <a:rPr lang="en-US" sz="1600"/>
            <a:t>-, </a:t>
          </a:r>
          <a:r>
            <a:rPr lang="en-US" sz="1600" err="1"/>
            <a:t>kehittämis</a:t>
          </a:r>
          <a:r>
            <a:rPr lang="en-US" sz="1600"/>
            <a:t>- ja </a:t>
          </a:r>
          <a:r>
            <a:rPr lang="en-US" sz="1600" err="1"/>
            <a:t>näyttöön</a:t>
          </a:r>
          <a:r>
            <a:rPr lang="en-US" sz="1600"/>
            <a:t> </a:t>
          </a:r>
          <a:r>
            <a:rPr lang="en-US" sz="1600" err="1"/>
            <a:t>perustuvan</a:t>
          </a:r>
          <a:r>
            <a:rPr lang="en-US" sz="1600"/>
            <a:t> </a:t>
          </a:r>
          <a:r>
            <a:rPr lang="en-US" sz="1600" err="1"/>
            <a:t>osaamisen</a:t>
          </a:r>
          <a:r>
            <a:rPr lang="en-US" sz="1600"/>
            <a:t> (TKNP)    </a:t>
          </a:r>
          <a:r>
            <a:rPr lang="en-US" sz="1600" err="1"/>
            <a:t>opinnot</a:t>
          </a:r>
          <a:r>
            <a:rPr lang="en-US" sz="1600"/>
            <a:t> </a:t>
          </a:r>
          <a:r>
            <a:rPr lang="en-US" sz="1600" err="1"/>
            <a:t>toteutuvat</a:t>
          </a:r>
          <a:r>
            <a:rPr lang="en-US" sz="1600"/>
            <a:t> </a:t>
          </a:r>
          <a:r>
            <a:rPr lang="en-US" sz="1600" err="1"/>
            <a:t>nykyisessä</a:t>
          </a:r>
          <a:r>
            <a:rPr lang="en-US" sz="1600"/>
            <a:t> </a:t>
          </a:r>
          <a:r>
            <a:rPr lang="en-US" sz="1600" err="1"/>
            <a:t>opetussuunnitelmassa</a:t>
          </a:r>
          <a:r>
            <a:rPr lang="en-US" sz="1600"/>
            <a:t>? </a:t>
          </a:r>
        </a:p>
        <a:p>
          <a:pPr algn="l">
            <a:spcAft>
              <a:spcPts val="0"/>
            </a:spcAft>
            <a:buFont typeface="Arial" panose="020B0604020202020204" pitchFamily="34" charset="0"/>
            <a:buChar char="•"/>
          </a:pPr>
          <a:r>
            <a:rPr lang="en-US" sz="1600"/>
            <a:t>• Mihin </a:t>
          </a:r>
          <a:r>
            <a:rPr lang="en-US" sz="1600" err="1"/>
            <a:t>vaiheeseen</a:t>
          </a:r>
          <a:r>
            <a:rPr lang="en-US" sz="1600"/>
            <a:t> </a:t>
          </a:r>
          <a:r>
            <a:rPr lang="en-US" sz="1600" err="1"/>
            <a:t>opintoja</a:t>
          </a:r>
          <a:r>
            <a:rPr lang="en-US" sz="1600"/>
            <a:t> JOUSI-</a:t>
          </a:r>
          <a:r>
            <a:rPr lang="en-US" sz="1600" err="1"/>
            <a:t>opinnot</a:t>
          </a:r>
          <a:r>
            <a:rPr lang="en-US" sz="1600"/>
            <a:t> on </a:t>
          </a:r>
          <a:r>
            <a:rPr lang="en-US" sz="1600" err="1"/>
            <a:t>hyvä</a:t>
          </a:r>
          <a:r>
            <a:rPr lang="en-US" sz="1600"/>
            <a:t> </a:t>
          </a:r>
          <a:r>
            <a:rPr lang="en-US" sz="1600" err="1"/>
            <a:t>sijoittaa</a:t>
          </a:r>
          <a:r>
            <a:rPr lang="en-US" sz="1600"/>
            <a:t>? </a:t>
          </a:r>
          <a:endParaRPr lang="en-GB" sz="1600"/>
        </a:p>
      </dgm:t>
    </dgm:pt>
    <dgm:pt modelId="{22A12F02-56B7-0646-ADC4-9637B949BB64}" type="sibTrans" cxnId="{97CDE484-9A22-7840-A321-F1B3098310D5}">
      <dgm:prSet/>
      <dgm:spPr/>
      <dgm:t>
        <a:bodyPr/>
        <a:lstStyle/>
        <a:p>
          <a:endParaRPr lang="en-GB"/>
        </a:p>
      </dgm:t>
    </dgm:pt>
    <dgm:pt modelId="{5AF56AFF-BA81-744C-A7A0-F3B3388D2CD0}" type="parTrans" cxnId="{97CDE484-9A22-7840-A321-F1B3098310D5}">
      <dgm:prSet/>
      <dgm:spPr/>
      <dgm:t>
        <a:bodyPr/>
        <a:lstStyle/>
        <a:p>
          <a:endParaRPr lang="en-GB"/>
        </a:p>
      </dgm:t>
    </dgm:pt>
    <dgm:pt modelId="{84F6F6D4-B0CF-2042-B805-979E4689AD6B}" type="pres">
      <dgm:prSet presAssocID="{076B68D3-9216-E043-BADF-DBB7D5090233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49C9BCD5-1431-214B-9A29-EF725C36A9A0}" type="pres">
      <dgm:prSet presAssocID="{611277E1-F522-EF48-8966-D767667F661E}" presName="horFlow" presStyleCnt="0"/>
      <dgm:spPr/>
    </dgm:pt>
    <dgm:pt modelId="{89419606-6554-184D-BB47-E5AC1E75EC10}" type="pres">
      <dgm:prSet presAssocID="{611277E1-F522-EF48-8966-D767667F661E}" presName="bigChev" presStyleLbl="node1" presStyleIdx="0" presStyleCnt="5" custScaleX="177823" custScaleY="148609"/>
      <dgm:spPr/>
    </dgm:pt>
    <dgm:pt modelId="{CD11617B-109B-6E41-ABB9-5480BEF534F5}" type="pres">
      <dgm:prSet presAssocID="{5AF56AFF-BA81-744C-A7A0-F3B3388D2CD0}" presName="parTrans" presStyleCnt="0"/>
      <dgm:spPr/>
    </dgm:pt>
    <dgm:pt modelId="{13C56BEC-C2BD-024B-8EBC-B5D8E20C34E6}" type="pres">
      <dgm:prSet presAssocID="{5086D132-0F3F-334C-BE9F-8566D93FFE80}" presName="node" presStyleLbl="alignAccFollowNode1" presStyleIdx="0" presStyleCnt="5" custScaleX="638603" custScaleY="184090">
        <dgm:presLayoutVars>
          <dgm:bulletEnabled val="1"/>
        </dgm:presLayoutVars>
      </dgm:prSet>
      <dgm:spPr/>
    </dgm:pt>
    <dgm:pt modelId="{66E8B4F5-3966-6846-859F-9C9644982B78}" type="pres">
      <dgm:prSet presAssocID="{611277E1-F522-EF48-8966-D767667F661E}" presName="vSp" presStyleCnt="0"/>
      <dgm:spPr/>
    </dgm:pt>
    <dgm:pt modelId="{5B2F279A-B1B0-D546-8EF6-9B5FDE234367}" type="pres">
      <dgm:prSet presAssocID="{B1E8B727-4C1D-F645-90A1-C42C9E5D7183}" presName="horFlow" presStyleCnt="0"/>
      <dgm:spPr/>
    </dgm:pt>
    <dgm:pt modelId="{0D236BE7-3A15-524A-8DD5-36EAF17760C7}" type="pres">
      <dgm:prSet presAssocID="{B1E8B727-4C1D-F645-90A1-C42C9E5D7183}" presName="bigChev" presStyleLbl="node1" presStyleIdx="1" presStyleCnt="5" custScaleX="177823" custScaleY="148544"/>
      <dgm:spPr/>
    </dgm:pt>
    <dgm:pt modelId="{9E4D76D1-4F5D-5945-B5A8-1D8314AC32F7}" type="pres">
      <dgm:prSet presAssocID="{ED4B47B9-B724-0F4F-83A8-130FC8101C79}" presName="parTrans" presStyleCnt="0"/>
      <dgm:spPr/>
    </dgm:pt>
    <dgm:pt modelId="{AFEE9FEF-6F94-034C-8A69-801BE35027E7}" type="pres">
      <dgm:prSet presAssocID="{EB2FA508-55C4-F84D-918A-B14568763639}" presName="node" presStyleLbl="alignAccFollowNode1" presStyleIdx="1" presStyleCnt="5" custScaleX="646631" custScaleY="185066">
        <dgm:presLayoutVars>
          <dgm:bulletEnabled val="1"/>
        </dgm:presLayoutVars>
      </dgm:prSet>
      <dgm:spPr/>
    </dgm:pt>
    <dgm:pt modelId="{11FD3540-231C-A749-8FFC-38E0D0E034B5}" type="pres">
      <dgm:prSet presAssocID="{B1E8B727-4C1D-F645-90A1-C42C9E5D7183}" presName="vSp" presStyleCnt="0"/>
      <dgm:spPr/>
    </dgm:pt>
    <dgm:pt modelId="{6AB50790-359F-8E40-AC01-603144B78432}" type="pres">
      <dgm:prSet presAssocID="{ACA12A05-C075-0641-9493-8DF383B2461C}" presName="horFlow" presStyleCnt="0"/>
      <dgm:spPr/>
    </dgm:pt>
    <dgm:pt modelId="{07F0BD8C-769D-B54B-9874-8014616B37F3}" type="pres">
      <dgm:prSet presAssocID="{ACA12A05-C075-0641-9493-8DF383B2461C}" presName="bigChev" presStyleLbl="node1" presStyleIdx="2" presStyleCnt="5" custScaleX="177823" custScaleY="148544"/>
      <dgm:spPr/>
    </dgm:pt>
    <dgm:pt modelId="{47B47A60-7C2D-E44D-B010-0E90E6EE53D7}" type="pres">
      <dgm:prSet presAssocID="{FFF477AA-6A25-D24E-8BD0-F0A157963AD7}" presName="parTrans" presStyleCnt="0"/>
      <dgm:spPr/>
    </dgm:pt>
    <dgm:pt modelId="{A0C837E4-3FF6-FC4E-A5B5-4BF1A0183F3F}" type="pres">
      <dgm:prSet presAssocID="{9190E383-A5BF-3E4D-8D8F-7239CAD32299}" presName="node" presStyleLbl="alignAccFollowNode1" presStyleIdx="2" presStyleCnt="5" custScaleX="654086" custScaleY="186383">
        <dgm:presLayoutVars>
          <dgm:bulletEnabled val="1"/>
        </dgm:presLayoutVars>
      </dgm:prSet>
      <dgm:spPr/>
    </dgm:pt>
    <dgm:pt modelId="{E9FFE951-7DE2-0244-BFE6-D539E4E86495}" type="pres">
      <dgm:prSet presAssocID="{ACA12A05-C075-0641-9493-8DF383B2461C}" presName="vSp" presStyleCnt="0"/>
      <dgm:spPr/>
    </dgm:pt>
    <dgm:pt modelId="{2B504DC1-DC1D-E64B-94B6-0C8801AE0F9C}" type="pres">
      <dgm:prSet presAssocID="{312CBBF2-34A4-6042-A9C6-7BC353FBE506}" presName="horFlow" presStyleCnt="0"/>
      <dgm:spPr/>
    </dgm:pt>
    <dgm:pt modelId="{76A0ACF2-528C-8D4C-99E2-5C16341BBF45}" type="pres">
      <dgm:prSet presAssocID="{312CBBF2-34A4-6042-A9C6-7BC353FBE506}" presName="bigChev" presStyleLbl="node1" presStyleIdx="3" presStyleCnt="5" custScaleX="177823" custScaleY="148524"/>
      <dgm:spPr/>
    </dgm:pt>
    <dgm:pt modelId="{8700843A-1A8B-534D-9D65-E8381A0266E1}" type="pres">
      <dgm:prSet presAssocID="{BC9B219F-93A8-5144-8866-FADF10F90A3D}" presName="parTrans" presStyleCnt="0"/>
      <dgm:spPr/>
    </dgm:pt>
    <dgm:pt modelId="{A9D22D15-A5AD-1C43-AFB5-F4106F2C65CF}" type="pres">
      <dgm:prSet presAssocID="{84B05105-5766-9C43-89DF-CF136561D94E}" presName="node" presStyleLbl="alignAccFollowNode1" presStyleIdx="3" presStyleCnt="5" custScaleX="659197" custScaleY="188056">
        <dgm:presLayoutVars>
          <dgm:bulletEnabled val="1"/>
        </dgm:presLayoutVars>
      </dgm:prSet>
      <dgm:spPr/>
    </dgm:pt>
    <dgm:pt modelId="{0F56D53C-3880-1F46-9922-312C66EABAFB}" type="pres">
      <dgm:prSet presAssocID="{312CBBF2-34A4-6042-A9C6-7BC353FBE506}" presName="vSp" presStyleCnt="0"/>
      <dgm:spPr/>
    </dgm:pt>
    <dgm:pt modelId="{7C4681ED-0B66-0245-8C5A-F94FEA5304D0}" type="pres">
      <dgm:prSet presAssocID="{EC27D46A-274E-4C4E-B00F-F2184DE886AE}" presName="horFlow" presStyleCnt="0"/>
      <dgm:spPr/>
    </dgm:pt>
    <dgm:pt modelId="{28AD7DE4-3282-584E-9620-4013EAE0B43B}" type="pres">
      <dgm:prSet presAssocID="{EC27D46A-274E-4C4E-B00F-F2184DE886AE}" presName="bigChev" presStyleLbl="node1" presStyleIdx="4" presStyleCnt="5" custScaleX="177823" custScaleY="150504"/>
      <dgm:spPr/>
    </dgm:pt>
    <dgm:pt modelId="{43E4B5C0-AA72-5D4D-B741-841551797A41}" type="pres">
      <dgm:prSet presAssocID="{2DEF79E9-809D-BD41-A6D8-67DC2E7CFA6D}" presName="parTrans" presStyleCnt="0"/>
      <dgm:spPr/>
    </dgm:pt>
    <dgm:pt modelId="{2445DA48-25BB-1E47-A19A-D3221657C37E}" type="pres">
      <dgm:prSet presAssocID="{EC0B9B1C-D56E-AD41-9353-ACBDC683F1FF}" presName="node" presStyleLbl="alignAccFollowNode1" presStyleIdx="4" presStyleCnt="5" custScaleX="663541" custScaleY="189759">
        <dgm:presLayoutVars>
          <dgm:bulletEnabled val="1"/>
        </dgm:presLayoutVars>
      </dgm:prSet>
      <dgm:spPr/>
    </dgm:pt>
  </dgm:ptLst>
  <dgm:cxnLst>
    <dgm:cxn modelId="{AAFE8106-EE6C-BF44-B8C3-DB83EB89E978}" type="presOf" srcId="{611277E1-F522-EF48-8966-D767667F661E}" destId="{89419606-6554-184D-BB47-E5AC1E75EC10}" srcOrd="0" destOrd="0" presId="urn:microsoft.com/office/officeart/2005/8/layout/lProcess3"/>
    <dgm:cxn modelId="{D1F58E06-04E3-8E4C-B739-68C58E2CC4A1}" type="presOf" srcId="{EC27D46A-274E-4C4E-B00F-F2184DE886AE}" destId="{28AD7DE4-3282-584E-9620-4013EAE0B43B}" srcOrd="0" destOrd="0" presId="urn:microsoft.com/office/officeart/2005/8/layout/lProcess3"/>
    <dgm:cxn modelId="{5D4E8209-7723-9A4F-B99D-29CB5EB57AE5}" type="presOf" srcId="{076B68D3-9216-E043-BADF-DBB7D5090233}" destId="{84F6F6D4-B0CF-2042-B805-979E4689AD6B}" srcOrd="0" destOrd="0" presId="urn:microsoft.com/office/officeart/2005/8/layout/lProcess3"/>
    <dgm:cxn modelId="{76A5CE15-193E-2347-9364-365C2F931D23}" srcId="{076B68D3-9216-E043-BADF-DBB7D5090233}" destId="{611277E1-F522-EF48-8966-D767667F661E}" srcOrd="0" destOrd="0" parTransId="{CC70F116-2B5C-C543-98F4-7F187E29989F}" sibTransId="{11B3CEF7-CDB5-C94C-9E66-0C55CEB134DD}"/>
    <dgm:cxn modelId="{6B86423E-1B4D-5145-8E93-8A125154D45E}" srcId="{312CBBF2-34A4-6042-A9C6-7BC353FBE506}" destId="{84B05105-5766-9C43-89DF-CF136561D94E}" srcOrd="0" destOrd="0" parTransId="{BC9B219F-93A8-5144-8866-FADF10F90A3D}" sibTransId="{628CA095-EE04-5749-8C22-DFE2AA1344B3}"/>
    <dgm:cxn modelId="{3A7FEC48-B49E-7D40-82EE-1B9E92A3C6FB}" type="presOf" srcId="{312CBBF2-34A4-6042-A9C6-7BC353FBE506}" destId="{76A0ACF2-528C-8D4C-99E2-5C16341BBF45}" srcOrd="0" destOrd="0" presId="urn:microsoft.com/office/officeart/2005/8/layout/lProcess3"/>
    <dgm:cxn modelId="{870B276B-E978-3547-A26C-C9079126227C}" type="presOf" srcId="{EC0B9B1C-D56E-AD41-9353-ACBDC683F1FF}" destId="{2445DA48-25BB-1E47-A19A-D3221657C37E}" srcOrd="0" destOrd="0" presId="urn:microsoft.com/office/officeart/2005/8/layout/lProcess3"/>
    <dgm:cxn modelId="{BC995A6C-5D8E-C34D-B223-BCDDA3FD9F41}" type="presOf" srcId="{9190E383-A5BF-3E4D-8D8F-7239CAD32299}" destId="{A0C837E4-3FF6-FC4E-A5B5-4BF1A0183F3F}" srcOrd="0" destOrd="0" presId="urn:microsoft.com/office/officeart/2005/8/layout/lProcess3"/>
    <dgm:cxn modelId="{3A1F284D-A253-F84E-8D13-F232F4599374}" type="presOf" srcId="{5086D132-0F3F-334C-BE9F-8566D93FFE80}" destId="{13C56BEC-C2BD-024B-8EBC-B5D8E20C34E6}" srcOrd="0" destOrd="0" presId="urn:microsoft.com/office/officeart/2005/8/layout/lProcess3"/>
    <dgm:cxn modelId="{7B38AF4E-BB3C-6D4B-A3E9-59CA007ADF74}" srcId="{076B68D3-9216-E043-BADF-DBB7D5090233}" destId="{EC27D46A-274E-4C4E-B00F-F2184DE886AE}" srcOrd="4" destOrd="0" parTransId="{DDF8B1BA-EEF8-2C44-97D3-CE5484B05413}" sibTransId="{6A9AF402-2C53-9640-AFAB-DC4679F8C812}"/>
    <dgm:cxn modelId="{BBC2B64E-338A-F647-9D12-1A2732E04338}" type="presOf" srcId="{84B05105-5766-9C43-89DF-CF136561D94E}" destId="{A9D22D15-A5AD-1C43-AFB5-F4106F2C65CF}" srcOrd="0" destOrd="0" presId="urn:microsoft.com/office/officeart/2005/8/layout/lProcess3"/>
    <dgm:cxn modelId="{6A0A4275-A88F-6247-81D6-FE9144CCCE5E}" type="presOf" srcId="{B1E8B727-4C1D-F645-90A1-C42C9E5D7183}" destId="{0D236BE7-3A15-524A-8DD5-36EAF17760C7}" srcOrd="0" destOrd="0" presId="urn:microsoft.com/office/officeart/2005/8/layout/lProcess3"/>
    <dgm:cxn modelId="{97CDE484-9A22-7840-A321-F1B3098310D5}" srcId="{611277E1-F522-EF48-8966-D767667F661E}" destId="{5086D132-0F3F-334C-BE9F-8566D93FFE80}" srcOrd="0" destOrd="0" parTransId="{5AF56AFF-BA81-744C-A7A0-F3B3388D2CD0}" sibTransId="{22A12F02-56B7-0646-ADC4-9637B949BB64}"/>
    <dgm:cxn modelId="{F8407885-103D-6C44-8CD2-7D695D60BD1E}" srcId="{B1E8B727-4C1D-F645-90A1-C42C9E5D7183}" destId="{EB2FA508-55C4-F84D-918A-B14568763639}" srcOrd="0" destOrd="0" parTransId="{ED4B47B9-B724-0F4F-83A8-130FC8101C79}" sibTransId="{463DFB60-73F2-4245-A23A-D4AE6F9F1311}"/>
    <dgm:cxn modelId="{B9674E97-937A-1B47-9EA0-4EC4282654C7}" srcId="{ACA12A05-C075-0641-9493-8DF383B2461C}" destId="{9190E383-A5BF-3E4D-8D8F-7239CAD32299}" srcOrd="0" destOrd="0" parTransId="{FFF477AA-6A25-D24E-8BD0-F0A157963AD7}" sibTransId="{208B92C8-F81D-924D-AEFE-BA35FE9B83D2}"/>
    <dgm:cxn modelId="{43806BB0-CFD6-6B45-B616-91997A597574}" srcId="{076B68D3-9216-E043-BADF-DBB7D5090233}" destId="{B1E8B727-4C1D-F645-90A1-C42C9E5D7183}" srcOrd="1" destOrd="0" parTransId="{CC314480-D90A-0942-B42E-431B85B59D3E}" sibTransId="{F56DC599-AD4B-9A47-9123-9AC0C3975DED}"/>
    <dgm:cxn modelId="{C84BA4B3-C60B-0A4E-93E7-3A864E57C748}" srcId="{076B68D3-9216-E043-BADF-DBB7D5090233}" destId="{ACA12A05-C075-0641-9493-8DF383B2461C}" srcOrd="2" destOrd="0" parTransId="{25C9AC3E-719C-3242-B76D-5E038A4571E9}" sibTransId="{97617313-FCE7-0748-8631-0C627420C944}"/>
    <dgm:cxn modelId="{9316C0BA-5EEA-7242-AA39-A6ABEDFF4CA7}" type="presOf" srcId="{EB2FA508-55C4-F84D-918A-B14568763639}" destId="{AFEE9FEF-6F94-034C-8A69-801BE35027E7}" srcOrd="0" destOrd="0" presId="urn:microsoft.com/office/officeart/2005/8/layout/lProcess3"/>
    <dgm:cxn modelId="{6D107FC6-58E1-7C4B-86CF-9DB54773C5B4}" srcId="{EC27D46A-274E-4C4E-B00F-F2184DE886AE}" destId="{EC0B9B1C-D56E-AD41-9353-ACBDC683F1FF}" srcOrd="0" destOrd="0" parTransId="{2DEF79E9-809D-BD41-A6D8-67DC2E7CFA6D}" sibTransId="{2180BE13-45BE-9349-9440-A420F9E0B6CC}"/>
    <dgm:cxn modelId="{7A4C28D7-C24F-E849-AB5C-929C3CA5B970}" srcId="{076B68D3-9216-E043-BADF-DBB7D5090233}" destId="{312CBBF2-34A4-6042-A9C6-7BC353FBE506}" srcOrd="3" destOrd="0" parTransId="{E869D8B1-3BFE-0C4A-97E9-8846CAA6E4DF}" sibTransId="{7D77296C-A674-CC47-BCFB-0BF61A7F1639}"/>
    <dgm:cxn modelId="{C6C51CDA-4772-0E49-8315-7A2D7D65277E}" type="presOf" srcId="{ACA12A05-C075-0641-9493-8DF383B2461C}" destId="{07F0BD8C-769D-B54B-9874-8014616B37F3}" srcOrd="0" destOrd="0" presId="urn:microsoft.com/office/officeart/2005/8/layout/lProcess3"/>
    <dgm:cxn modelId="{F522B580-75A3-E44A-BBC0-CD548FB60011}" type="presParOf" srcId="{84F6F6D4-B0CF-2042-B805-979E4689AD6B}" destId="{49C9BCD5-1431-214B-9A29-EF725C36A9A0}" srcOrd="0" destOrd="0" presId="urn:microsoft.com/office/officeart/2005/8/layout/lProcess3"/>
    <dgm:cxn modelId="{FB14A58D-B1DD-CC44-AE27-7C5902CA670C}" type="presParOf" srcId="{49C9BCD5-1431-214B-9A29-EF725C36A9A0}" destId="{89419606-6554-184D-BB47-E5AC1E75EC10}" srcOrd="0" destOrd="0" presId="urn:microsoft.com/office/officeart/2005/8/layout/lProcess3"/>
    <dgm:cxn modelId="{703D6D67-F6D4-674A-A285-DA51E3D3411F}" type="presParOf" srcId="{49C9BCD5-1431-214B-9A29-EF725C36A9A0}" destId="{CD11617B-109B-6E41-ABB9-5480BEF534F5}" srcOrd="1" destOrd="0" presId="urn:microsoft.com/office/officeart/2005/8/layout/lProcess3"/>
    <dgm:cxn modelId="{029C7301-B680-6847-82B3-9A502148F5A4}" type="presParOf" srcId="{49C9BCD5-1431-214B-9A29-EF725C36A9A0}" destId="{13C56BEC-C2BD-024B-8EBC-B5D8E20C34E6}" srcOrd="2" destOrd="0" presId="urn:microsoft.com/office/officeart/2005/8/layout/lProcess3"/>
    <dgm:cxn modelId="{8EAF0E7C-5059-0F45-81B7-F47348FF7F12}" type="presParOf" srcId="{84F6F6D4-B0CF-2042-B805-979E4689AD6B}" destId="{66E8B4F5-3966-6846-859F-9C9644982B78}" srcOrd="1" destOrd="0" presId="urn:microsoft.com/office/officeart/2005/8/layout/lProcess3"/>
    <dgm:cxn modelId="{F2272C7A-CB06-1B4F-877A-43FC59EC28E1}" type="presParOf" srcId="{84F6F6D4-B0CF-2042-B805-979E4689AD6B}" destId="{5B2F279A-B1B0-D546-8EF6-9B5FDE234367}" srcOrd="2" destOrd="0" presId="urn:microsoft.com/office/officeart/2005/8/layout/lProcess3"/>
    <dgm:cxn modelId="{AA251AEA-F498-0546-9F2F-669CE73D5BD8}" type="presParOf" srcId="{5B2F279A-B1B0-D546-8EF6-9B5FDE234367}" destId="{0D236BE7-3A15-524A-8DD5-36EAF17760C7}" srcOrd="0" destOrd="0" presId="urn:microsoft.com/office/officeart/2005/8/layout/lProcess3"/>
    <dgm:cxn modelId="{CE412A07-D360-4344-9907-B5687FFFA18B}" type="presParOf" srcId="{5B2F279A-B1B0-D546-8EF6-9B5FDE234367}" destId="{9E4D76D1-4F5D-5945-B5A8-1D8314AC32F7}" srcOrd="1" destOrd="0" presId="urn:microsoft.com/office/officeart/2005/8/layout/lProcess3"/>
    <dgm:cxn modelId="{370E9C25-26FF-3E46-BCE4-0A025BA7DFD8}" type="presParOf" srcId="{5B2F279A-B1B0-D546-8EF6-9B5FDE234367}" destId="{AFEE9FEF-6F94-034C-8A69-801BE35027E7}" srcOrd="2" destOrd="0" presId="urn:microsoft.com/office/officeart/2005/8/layout/lProcess3"/>
    <dgm:cxn modelId="{7ACCF021-A93C-384A-A65A-4FE5769DB9A5}" type="presParOf" srcId="{84F6F6D4-B0CF-2042-B805-979E4689AD6B}" destId="{11FD3540-231C-A749-8FFC-38E0D0E034B5}" srcOrd="3" destOrd="0" presId="urn:microsoft.com/office/officeart/2005/8/layout/lProcess3"/>
    <dgm:cxn modelId="{6C4671A7-3A60-6349-92DC-6629190DC814}" type="presParOf" srcId="{84F6F6D4-B0CF-2042-B805-979E4689AD6B}" destId="{6AB50790-359F-8E40-AC01-603144B78432}" srcOrd="4" destOrd="0" presId="urn:microsoft.com/office/officeart/2005/8/layout/lProcess3"/>
    <dgm:cxn modelId="{8ABD36BF-954D-A343-833F-8B17DDE6348C}" type="presParOf" srcId="{6AB50790-359F-8E40-AC01-603144B78432}" destId="{07F0BD8C-769D-B54B-9874-8014616B37F3}" srcOrd="0" destOrd="0" presId="urn:microsoft.com/office/officeart/2005/8/layout/lProcess3"/>
    <dgm:cxn modelId="{F8C2B6C7-FF7C-FE4E-86B6-9251BFFC50ED}" type="presParOf" srcId="{6AB50790-359F-8E40-AC01-603144B78432}" destId="{47B47A60-7C2D-E44D-B010-0E90E6EE53D7}" srcOrd="1" destOrd="0" presId="urn:microsoft.com/office/officeart/2005/8/layout/lProcess3"/>
    <dgm:cxn modelId="{58ED5E61-CE81-6C44-82D7-B56ADF1A5DDC}" type="presParOf" srcId="{6AB50790-359F-8E40-AC01-603144B78432}" destId="{A0C837E4-3FF6-FC4E-A5B5-4BF1A0183F3F}" srcOrd="2" destOrd="0" presId="urn:microsoft.com/office/officeart/2005/8/layout/lProcess3"/>
    <dgm:cxn modelId="{B8816688-3FF8-BA48-AFA1-1F949A70494A}" type="presParOf" srcId="{84F6F6D4-B0CF-2042-B805-979E4689AD6B}" destId="{E9FFE951-7DE2-0244-BFE6-D539E4E86495}" srcOrd="5" destOrd="0" presId="urn:microsoft.com/office/officeart/2005/8/layout/lProcess3"/>
    <dgm:cxn modelId="{D3FDEDA0-5C4A-CA42-A999-1DEC6BD1DDC7}" type="presParOf" srcId="{84F6F6D4-B0CF-2042-B805-979E4689AD6B}" destId="{2B504DC1-DC1D-E64B-94B6-0C8801AE0F9C}" srcOrd="6" destOrd="0" presId="urn:microsoft.com/office/officeart/2005/8/layout/lProcess3"/>
    <dgm:cxn modelId="{6FD7CFCD-C5DD-FF4F-BB6F-26BF5C166D62}" type="presParOf" srcId="{2B504DC1-DC1D-E64B-94B6-0C8801AE0F9C}" destId="{76A0ACF2-528C-8D4C-99E2-5C16341BBF45}" srcOrd="0" destOrd="0" presId="urn:microsoft.com/office/officeart/2005/8/layout/lProcess3"/>
    <dgm:cxn modelId="{33946043-B4A4-AC48-9F3C-F34F48E509C0}" type="presParOf" srcId="{2B504DC1-DC1D-E64B-94B6-0C8801AE0F9C}" destId="{8700843A-1A8B-534D-9D65-E8381A0266E1}" srcOrd="1" destOrd="0" presId="urn:microsoft.com/office/officeart/2005/8/layout/lProcess3"/>
    <dgm:cxn modelId="{512A57CE-77DB-0A47-8527-591E1988798D}" type="presParOf" srcId="{2B504DC1-DC1D-E64B-94B6-0C8801AE0F9C}" destId="{A9D22D15-A5AD-1C43-AFB5-F4106F2C65CF}" srcOrd="2" destOrd="0" presId="urn:microsoft.com/office/officeart/2005/8/layout/lProcess3"/>
    <dgm:cxn modelId="{FF9DA45B-A302-3545-9CA2-BD1D778FCACA}" type="presParOf" srcId="{84F6F6D4-B0CF-2042-B805-979E4689AD6B}" destId="{0F56D53C-3880-1F46-9922-312C66EABAFB}" srcOrd="7" destOrd="0" presId="urn:microsoft.com/office/officeart/2005/8/layout/lProcess3"/>
    <dgm:cxn modelId="{53BF2AC2-21C8-AC4F-A642-08CE3C43AED7}" type="presParOf" srcId="{84F6F6D4-B0CF-2042-B805-979E4689AD6B}" destId="{7C4681ED-0B66-0245-8C5A-F94FEA5304D0}" srcOrd="8" destOrd="0" presId="urn:microsoft.com/office/officeart/2005/8/layout/lProcess3"/>
    <dgm:cxn modelId="{27583551-FBA0-A74E-AB55-88379BE2A1E3}" type="presParOf" srcId="{7C4681ED-0B66-0245-8C5A-F94FEA5304D0}" destId="{28AD7DE4-3282-584E-9620-4013EAE0B43B}" srcOrd="0" destOrd="0" presId="urn:microsoft.com/office/officeart/2005/8/layout/lProcess3"/>
    <dgm:cxn modelId="{C934ED34-ACA9-C64A-AD3C-4B2CF513EEA7}" type="presParOf" srcId="{7C4681ED-0B66-0245-8C5A-F94FEA5304D0}" destId="{43E4B5C0-AA72-5D4D-B741-841551797A41}" srcOrd="1" destOrd="0" presId="urn:microsoft.com/office/officeart/2005/8/layout/lProcess3"/>
    <dgm:cxn modelId="{B2E51862-B816-D640-8A3C-1581B46402BD}" type="presParOf" srcId="{7C4681ED-0B66-0245-8C5A-F94FEA5304D0}" destId="{2445DA48-25BB-1E47-A19A-D3221657C37E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76B68D3-9216-E043-BADF-DBB7D5090233}" type="doc">
      <dgm:prSet loTypeId="urn:microsoft.com/office/officeart/2005/8/layout/lProcess3" loCatId="" qsTypeId="urn:microsoft.com/office/officeart/2005/8/quickstyle/simple5#2" qsCatId="simple" csTypeId="urn:microsoft.com/office/officeart/2005/8/colors/accent1_2#3" csCatId="accent1" phldr="1"/>
      <dgm:spPr/>
      <dgm:t>
        <a:bodyPr/>
        <a:lstStyle/>
        <a:p>
          <a:endParaRPr lang="en-GB"/>
        </a:p>
      </dgm:t>
    </dgm:pt>
    <dgm:pt modelId="{611277E1-F522-EF48-8966-D767667F661E}">
      <dgm:prSet phldrT="[Text]" custT="1"/>
      <dgm:spPr>
        <a:solidFill>
          <a:srgbClr val="E5D1E8"/>
        </a:solidFill>
      </dgm:spPr>
      <dgm:t>
        <a:bodyPr/>
        <a:lstStyle/>
        <a:p>
          <a:pPr algn="ctr"/>
          <a:r>
            <a:rPr lang="en-GB" sz="1700" b="0">
              <a:solidFill>
                <a:schemeClr val="tx1"/>
              </a:solidFill>
            </a:rPr>
            <a:t>OPISKELIJOIDEN NÄKÖKULMA</a:t>
          </a:r>
        </a:p>
      </dgm:t>
    </dgm:pt>
    <dgm:pt modelId="{CC70F116-2B5C-C543-98F4-7F187E29989F}" type="parTrans" cxnId="{76A5CE15-193E-2347-9364-365C2F931D23}">
      <dgm:prSet/>
      <dgm:spPr/>
      <dgm:t>
        <a:bodyPr/>
        <a:lstStyle/>
        <a:p>
          <a:endParaRPr lang="en-GB"/>
        </a:p>
      </dgm:t>
    </dgm:pt>
    <dgm:pt modelId="{11B3CEF7-CDB5-C94C-9E66-0C55CEB134DD}" type="sibTrans" cxnId="{76A5CE15-193E-2347-9364-365C2F931D23}">
      <dgm:prSet/>
      <dgm:spPr/>
      <dgm:t>
        <a:bodyPr/>
        <a:lstStyle/>
        <a:p>
          <a:endParaRPr lang="en-GB"/>
        </a:p>
      </dgm:t>
    </dgm:pt>
    <dgm:pt modelId="{ACA12A05-C075-0641-9493-8DF383B2461C}">
      <dgm:prSet phldrT="[Text]" custT="1"/>
      <dgm:spPr>
        <a:solidFill>
          <a:srgbClr val="E5D1E8"/>
        </a:solidFill>
      </dgm:spPr>
      <dgm:t>
        <a:bodyPr/>
        <a:lstStyle/>
        <a:p>
          <a:pPr algn="ctr"/>
          <a:r>
            <a:rPr lang="en-GB" sz="1700" b="0">
              <a:solidFill>
                <a:schemeClr val="tx1"/>
              </a:solidFill>
            </a:rPr>
            <a:t>OPETTAJIEN NÄKÖKULMA</a:t>
          </a:r>
        </a:p>
      </dgm:t>
    </dgm:pt>
    <dgm:pt modelId="{25C9AC3E-719C-3242-B76D-5E038A4571E9}" type="parTrans" cxnId="{C84BA4B3-C60B-0A4E-93E7-3A864E57C748}">
      <dgm:prSet/>
      <dgm:spPr/>
      <dgm:t>
        <a:bodyPr/>
        <a:lstStyle/>
        <a:p>
          <a:endParaRPr lang="en-GB"/>
        </a:p>
      </dgm:t>
    </dgm:pt>
    <dgm:pt modelId="{97617313-FCE7-0748-8631-0C627420C944}" type="sibTrans" cxnId="{C84BA4B3-C60B-0A4E-93E7-3A864E57C748}">
      <dgm:prSet/>
      <dgm:spPr/>
      <dgm:t>
        <a:bodyPr/>
        <a:lstStyle/>
        <a:p>
          <a:endParaRPr lang="en-GB"/>
        </a:p>
      </dgm:t>
    </dgm:pt>
    <dgm:pt modelId="{312CBBF2-34A4-6042-A9C6-7BC353FBE506}">
      <dgm:prSet phldrT="[Text]" custT="1"/>
      <dgm:spPr>
        <a:solidFill>
          <a:srgbClr val="E5D1E8"/>
        </a:solidFill>
      </dgm:spPr>
      <dgm:t>
        <a:bodyPr/>
        <a:lstStyle/>
        <a:p>
          <a:pPr algn="ctr"/>
          <a:r>
            <a:rPr lang="en-GB" sz="1700" b="0">
              <a:solidFill>
                <a:schemeClr val="tx1"/>
              </a:solidFill>
            </a:rPr>
            <a:t>KOULUTUS-ORGANISAATION NÄKÖKULMA</a:t>
          </a:r>
        </a:p>
      </dgm:t>
    </dgm:pt>
    <dgm:pt modelId="{E869D8B1-3BFE-0C4A-97E9-8846CAA6E4DF}" type="parTrans" cxnId="{7A4C28D7-C24F-E849-AB5C-929C3CA5B970}">
      <dgm:prSet/>
      <dgm:spPr/>
      <dgm:t>
        <a:bodyPr/>
        <a:lstStyle/>
        <a:p>
          <a:endParaRPr lang="en-GB"/>
        </a:p>
      </dgm:t>
    </dgm:pt>
    <dgm:pt modelId="{7D77296C-A674-CC47-BCFB-0BF61A7F1639}" type="sibTrans" cxnId="{7A4C28D7-C24F-E849-AB5C-929C3CA5B970}">
      <dgm:prSet/>
      <dgm:spPr/>
      <dgm:t>
        <a:bodyPr/>
        <a:lstStyle/>
        <a:p>
          <a:endParaRPr lang="en-GB"/>
        </a:p>
      </dgm:t>
    </dgm:pt>
    <dgm:pt modelId="{B1E8B727-4C1D-F645-90A1-C42C9E5D7183}">
      <dgm:prSet phldrT="[Text]" custT="1"/>
      <dgm:spPr>
        <a:solidFill>
          <a:srgbClr val="E5D1E8"/>
        </a:solidFill>
      </dgm:spPr>
      <dgm:t>
        <a:bodyPr/>
        <a:lstStyle/>
        <a:p>
          <a:pPr algn="ctr"/>
          <a:r>
            <a:rPr lang="en-GB" sz="1700" b="0">
              <a:solidFill>
                <a:schemeClr val="tx1"/>
              </a:solidFill>
            </a:rPr>
            <a:t>TUTKIMUS-OSAAMISEN KEHITTYMINEN</a:t>
          </a:r>
        </a:p>
      </dgm:t>
    </dgm:pt>
    <dgm:pt modelId="{CC314480-D90A-0942-B42E-431B85B59D3E}" type="parTrans" cxnId="{43806BB0-CFD6-6B45-B616-91997A597574}">
      <dgm:prSet/>
      <dgm:spPr/>
      <dgm:t>
        <a:bodyPr/>
        <a:lstStyle/>
        <a:p>
          <a:endParaRPr lang="en-GB"/>
        </a:p>
      </dgm:t>
    </dgm:pt>
    <dgm:pt modelId="{F56DC599-AD4B-9A47-9123-9AC0C3975DED}" type="sibTrans" cxnId="{43806BB0-CFD6-6B45-B616-91997A597574}">
      <dgm:prSet/>
      <dgm:spPr/>
      <dgm:t>
        <a:bodyPr/>
        <a:lstStyle/>
        <a:p>
          <a:endParaRPr lang="en-GB"/>
        </a:p>
      </dgm:t>
    </dgm:pt>
    <dgm:pt modelId="{EB2FA508-55C4-F84D-918A-B14568763639}">
      <dgm:prSet phldrT="[Text]" custT="1"/>
      <dgm:spPr>
        <a:solidFill>
          <a:srgbClr val="F8EFF6">
            <a:alpha val="90000"/>
          </a:srgbClr>
        </a:solidFill>
      </dgm:spPr>
      <dgm:t>
        <a:bodyPr/>
        <a:lstStyle/>
        <a:p>
          <a:pPr algn="l">
            <a:spcAft>
              <a:spcPts val="0"/>
            </a:spcAft>
            <a:buNone/>
          </a:pPr>
          <a:r>
            <a:rPr lang="en-US" sz="1500"/>
            <a:t>• </a:t>
          </a:r>
          <a:r>
            <a:rPr lang="en-FI" sz="1500" b="0" i="0"/>
            <a:t>Miten opiskelijoiden tutkimusosaamisen kehittymistä seurataan opintojen aikana?</a:t>
          </a:r>
          <a:endParaRPr lang="en-GB" sz="1500"/>
        </a:p>
        <a:p>
          <a:pPr algn="l">
            <a:spcAft>
              <a:spcPts val="0"/>
            </a:spcAft>
            <a:buNone/>
          </a:pPr>
          <a:r>
            <a:rPr lang="en-US" sz="1500"/>
            <a:t>• </a:t>
          </a:r>
          <a:r>
            <a:rPr lang="en-FI" sz="1500" b="0" i="0"/>
            <a:t>Tukeeko JOUSI-opintojen toteutus osaamisen kumuloitumista EQF6- ja EQF7-tasojen välillä?</a:t>
          </a:r>
          <a:endParaRPr lang="en-GB" sz="1500"/>
        </a:p>
      </dgm:t>
    </dgm:pt>
    <dgm:pt modelId="{463DFB60-73F2-4245-A23A-D4AE6F9F1311}" type="sibTrans" cxnId="{F8407885-103D-6C44-8CD2-7D695D60BD1E}">
      <dgm:prSet/>
      <dgm:spPr/>
      <dgm:t>
        <a:bodyPr/>
        <a:lstStyle/>
        <a:p>
          <a:endParaRPr lang="en-GB"/>
        </a:p>
      </dgm:t>
    </dgm:pt>
    <dgm:pt modelId="{ED4B47B9-B724-0F4F-83A8-130FC8101C79}" type="parTrans" cxnId="{F8407885-103D-6C44-8CD2-7D695D60BD1E}">
      <dgm:prSet/>
      <dgm:spPr/>
      <dgm:t>
        <a:bodyPr/>
        <a:lstStyle/>
        <a:p>
          <a:endParaRPr lang="en-GB"/>
        </a:p>
      </dgm:t>
    </dgm:pt>
    <dgm:pt modelId="{EC0B9B1C-D56E-AD41-9353-ACBDC683F1FF}">
      <dgm:prSet phldrT="[Text]" custT="1"/>
      <dgm:spPr>
        <a:solidFill>
          <a:srgbClr val="F8EFF6">
            <a:alpha val="90000"/>
          </a:srgbClr>
        </a:solidFill>
      </dgm:spPr>
      <dgm:t>
        <a:bodyPr/>
        <a:lstStyle/>
        <a:p>
          <a:pPr algn="l">
            <a:spcAft>
              <a:spcPts val="0"/>
            </a:spcAft>
          </a:pPr>
          <a:r>
            <a:rPr lang="en-US" sz="1500"/>
            <a:t>• </a:t>
          </a:r>
          <a:r>
            <a:rPr lang="en-FI" sz="1500" b="0" i="0"/>
            <a:t>Mitä JOUSI-opintojen sisältöjä, toteutusmalleja ja rakenteita </a:t>
          </a:r>
          <a:r>
            <a:rPr lang="en-FI" sz="1500" b="0" i="0">
              <a:solidFill>
                <a:schemeClr val="tx1"/>
              </a:solidFill>
            </a:rPr>
            <a:t>tulisi kehittää edelleen? </a:t>
          </a:r>
          <a:endParaRPr lang="en-GB" sz="1500" b="0">
            <a:solidFill>
              <a:schemeClr val="tx1"/>
            </a:solidFill>
          </a:endParaRPr>
        </a:p>
        <a:p>
          <a:pPr algn="l">
            <a:spcAft>
              <a:spcPts val="0"/>
            </a:spcAft>
          </a:pPr>
          <a:r>
            <a:rPr lang="en-US" sz="1500"/>
            <a:t>• </a:t>
          </a:r>
          <a:r>
            <a:rPr lang="en-FI" sz="1500" b="0" i="0"/>
            <a:t>Miten koulutusohjelmien ja eri korkeakoulujen välistä yhteistyötä JOUSI-opinnoissa tulisi kehittää edelleen?</a:t>
          </a:r>
          <a:endParaRPr lang="en-GB" sz="1500"/>
        </a:p>
      </dgm:t>
    </dgm:pt>
    <dgm:pt modelId="{2180BE13-45BE-9349-9440-A420F9E0B6CC}" type="sibTrans" cxnId="{6D107FC6-58E1-7C4B-86CF-9DB54773C5B4}">
      <dgm:prSet/>
      <dgm:spPr/>
      <dgm:t>
        <a:bodyPr/>
        <a:lstStyle/>
        <a:p>
          <a:endParaRPr lang="en-GB"/>
        </a:p>
      </dgm:t>
    </dgm:pt>
    <dgm:pt modelId="{2DEF79E9-809D-BD41-A6D8-67DC2E7CFA6D}" type="parTrans" cxnId="{6D107FC6-58E1-7C4B-86CF-9DB54773C5B4}">
      <dgm:prSet/>
      <dgm:spPr/>
      <dgm:t>
        <a:bodyPr/>
        <a:lstStyle/>
        <a:p>
          <a:endParaRPr lang="en-GB"/>
        </a:p>
      </dgm:t>
    </dgm:pt>
    <dgm:pt modelId="{84B05105-5766-9C43-89DF-CF136561D94E}">
      <dgm:prSet phldrT="[Text]" custT="1"/>
      <dgm:spPr>
        <a:solidFill>
          <a:srgbClr val="F8EFF6">
            <a:alpha val="90000"/>
          </a:srgbClr>
        </a:solidFill>
      </dgm:spPr>
      <dgm:t>
        <a:bodyPr/>
        <a:lstStyle/>
        <a:p>
          <a:pPr algn="l">
            <a:spcAft>
              <a:spcPts val="0"/>
            </a:spcAft>
            <a:buNone/>
          </a:pPr>
          <a:r>
            <a:rPr lang="en-US" sz="1500"/>
            <a:t>• </a:t>
          </a:r>
          <a:r>
            <a:rPr lang="en-FI" sz="1500" b="0" i="0"/>
            <a:t>Miten JOUSI-opinnot istuvat koulutusohjelmien rakenteisiin ja opetussuunnitelmaan?</a:t>
          </a:r>
          <a:endParaRPr lang="en-GB" sz="1500"/>
        </a:p>
        <a:p>
          <a:pPr algn="l">
            <a:spcAft>
              <a:spcPts val="0"/>
            </a:spcAft>
          </a:pPr>
          <a:r>
            <a:rPr lang="en-US" sz="1500"/>
            <a:t>• </a:t>
          </a:r>
          <a:r>
            <a:rPr lang="en-FI" sz="1500" b="0" i="0"/>
            <a:t>Miten koulutusohjelmien välinen ja korkeakoulujen välinen yhteistyö on kehittynyt?</a:t>
          </a:r>
          <a:endParaRPr lang="en-GB" sz="1500"/>
        </a:p>
      </dgm:t>
    </dgm:pt>
    <dgm:pt modelId="{628CA095-EE04-5749-8C22-DFE2AA1344B3}" type="sibTrans" cxnId="{6B86423E-1B4D-5145-8E93-8A125154D45E}">
      <dgm:prSet/>
      <dgm:spPr/>
      <dgm:t>
        <a:bodyPr/>
        <a:lstStyle/>
        <a:p>
          <a:endParaRPr lang="en-GB"/>
        </a:p>
      </dgm:t>
    </dgm:pt>
    <dgm:pt modelId="{BC9B219F-93A8-5144-8866-FADF10F90A3D}" type="parTrans" cxnId="{6B86423E-1B4D-5145-8E93-8A125154D45E}">
      <dgm:prSet/>
      <dgm:spPr/>
      <dgm:t>
        <a:bodyPr/>
        <a:lstStyle/>
        <a:p>
          <a:endParaRPr lang="en-GB"/>
        </a:p>
      </dgm:t>
    </dgm:pt>
    <dgm:pt modelId="{9190E383-A5BF-3E4D-8D8F-7239CAD32299}">
      <dgm:prSet phldrT="[Text]" custT="1"/>
      <dgm:spPr>
        <a:solidFill>
          <a:srgbClr val="F8EFF6">
            <a:alpha val="90000"/>
          </a:srgbClr>
        </a:solidFill>
      </dgm:spPr>
      <dgm:t>
        <a:bodyPr/>
        <a:lstStyle/>
        <a:p>
          <a:pPr algn="l">
            <a:spcAft>
              <a:spcPts val="0"/>
            </a:spcAft>
            <a:buNone/>
          </a:pPr>
          <a:r>
            <a:rPr lang="en-US" sz="1500"/>
            <a:t>• </a:t>
          </a:r>
          <a:r>
            <a:rPr lang="en-FI" sz="1500" b="0" i="0"/>
            <a:t>Millaisia pedagogisia ja sisällöllisiä ratkaisuja toteutus on edellyttänyt opettajilta?</a:t>
          </a:r>
          <a:r>
            <a:rPr lang="en-US" sz="1500"/>
            <a:t> </a:t>
          </a:r>
          <a:endParaRPr lang="en-GB" sz="1500"/>
        </a:p>
        <a:p>
          <a:pPr algn="l">
            <a:spcAft>
              <a:spcPts val="0"/>
            </a:spcAft>
            <a:buNone/>
          </a:pPr>
          <a:r>
            <a:rPr lang="en-US" sz="1500"/>
            <a:t>• </a:t>
          </a:r>
          <a:r>
            <a:rPr lang="en-FI" sz="1500" b="0" i="0"/>
            <a:t>Miten JOUSI-opintojen käyttöönotto on vaikuttanut opettajien työhön ja osaamistarpeisiin?</a:t>
          </a:r>
          <a:endParaRPr lang="en-GB" sz="1500"/>
        </a:p>
      </dgm:t>
    </dgm:pt>
    <dgm:pt modelId="{208B92C8-F81D-924D-AEFE-BA35FE9B83D2}" type="sibTrans" cxnId="{B9674E97-937A-1B47-9EA0-4EC4282654C7}">
      <dgm:prSet/>
      <dgm:spPr/>
      <dgm:t>
        <a:bodyPr/>
        <a:lstStyle/>
        <a:p>
          <a:endParaRPr lang="en-GB"/>
        </a:p>
      </dgm:t>
    </dgm:pt>
    <dgm:pt modelId="{FFF477AA-6A25-D24E-8BD0-F0A157963AD7}" type="parTrans" cxnId="{B9674E97-937A-1B47-9EA0-4EC4282654C7}">
      <dgm:prSet/>
      <dgm:spPr/>
      <dgm:t>
        <a:bodyPr/>
        <a:lstStyle/>
        <a:p>
          <a:endParaRPr lang="en-GB"/>
        </a:p>
      </dgm:t>
    </dgm:pt>
    <dgm:pt modelId="{EC27D46A-274E-4C4E-B00F-F2184DE886AE}">
      <dgm:prSet phldrT="[Text]" custT="1"/>
      <dgm:spPr>
        <a:solidFill>
          <a:srgbClr val="E5D1E8"/>
        </a:solidFill>
      </dgm:spPr>
      <dgm:t>
        <a:bodyPr/>
        <a:lstStyle/>
        <a:p>
          <a:r>
            <a:rPr lang="en-GB" sz="1700" b="0">
              <a:solidFill>
                <a:schemeClr val="tx1"/>
              </a:solidFill>
            </a:rPr>
            <a:t>JATKOKEHITYS</a:t>
          </a:r>
        </a:p>
      </dgm:t>
    </dgm:pt>
    <dgm:pt modelId="{6A9AF402-2C53-9640-AFAB-DC4679F8C812}" type="sibTrans" cxnId="{7B38AF4E-BB3C-6D4B-A3E9-59CA007ADF74}">
      <dgm:prSet/>
      <dgm:spPr/>
      <dgm:t>
        <a:bodyPr/>
        <a:lstStyle/>
        <a:p>
          <a:endParaRPr lang="en-GB"/>
        </a:p>
      </dgm:t>
    </dgm:pt>
    <dgm:pt modelId="{DDF8B1BA-EEF8-2C44-97D3-CE5484B05413}" type="parTrans" cxnId="{7B38AF4E-BB3C-6D4B-A3E9-59CA007ADF74}">
      <dgm:prSet/>
      <dgm:spPr/>
      <dgm:t>
        <a:bodyPr/>
        <a:lstStyle/>
        <a:p>
          <a:endParaRPr lang="en-GB"/>
        </a:p>
      </dgm:t>
    </dgm:pt>
    <dgm:pt modelId="{5086D132-0F3F-334C-BE9F-8566D93FFE80}">
      <dgm:prSet phldrT="[Text]" custT="1"/>
      <dgm:spPr>
        <a:solidFill>
          <a:srgbClr val="F8EFF6"/>
        </a:solidFill>
      </dgm:spPr>
      <dgm:t>
        <a:bodyPr/>
        <a:lstStyle/>
        <a:p>
          <a:pPr algn="l">
            <a:spcAft>
              <a:spcPts val="0"/>
            </a:spcAft>
            <a:buFont typeface="Arial" panose="020B0604020202020204" pitchFamily="34" charset="0"/>
            <a:buChar char="•"/>
          </a:pPr>
          <a:r>
            <a:rPr lang="en-US" sz="1500"/>
            <a:t>• </a:t>
          </a:r>
          <a:r>
            <a:rPr lang="en-FI" sz="1500" b="0" i="0"/>
            <a:t>Miten opiskelijat kokevat JOUSI-opintojen hyödyllisyyden omalle tutkimusosaamisen oppimiselleen ja urapolulleen?</a:t>
          </a:r>
          <a:endParaRPr lang="en-GB" sz="1500"/>
        </a:p>
        <a:p>
          <a:pPr algn="l">
            <a:spcAft>
              <a:spcPts val="0"/>
            </a:spcAft>
            <a:buFont typeface="Arial" panose="020B0604020202020204" pitchFamily="34" charset="0"/>
            <a:buNone/>
          </a:pPr>
          <a:r>
            <a:rPr lang="en-US" sz="1500"/>
            <a:t>• </a:t>
          </a:r>
          <a:r>
            <a:rPr lang="en-FI" sz="1500" b="0" i="0"/>
            <a:t>Tukevatko opinnot opiskelijoiden motivaatiota ja valmiuksia tutkimusosaamisen syventämiseen?</a:t>
          </a:r>
          <a:endParaRPr lang="en-GB" sz="1500"/>
        </a:p>
      </dgm:t>
    </dgm:pt>
    <dgm:pt modelId="{22A12F02-56B7-0646-ADC4-9637B949BB64}" type="sibTrans" cxnId="{97CDE484-9A22-7840-A321-F1B3098310D5}">
      <dgm:prSet/>
      <dgm:spPr/>
      <dgm:t>
        <a:bodyPr/>
        <a:lstStyle/>
        <a:p>
          <a:endParaRPr lang="en-GB"/>
        </a:p>
      </dgm:t>
    </dgm:pt>
    <dgm:pt modelId="{5AF56AFF-BA81-744C-A7A0-F3B3388D2CD0}" type="parTrans" cxnId="{97CDE484-9A22-7840-A321-F1B3098310D5}">
      <dgm:prSet/>
      <dgm:spPr/>
      <dgm:t>
        <a:bodyPr/>
        <a:lstStyle/>
        <a:p>
          <a:endParaRPr lang="en-GB"/>
        </a:p>
      </dgm:t>
    </dgm:pt>
    <dgm:pt modelId="{84F6F6D4-B0CF-2042-B805-979E4689AD6B}" type="pres">
      <dgm:prSet presAssocID="{076B68D3-9216-E043-BADF-DBB7D5090233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49C9BCD5-1431-214B-9A29-EF725C36A9A0}" type="pres">
      <dgm:prSet presAssocID="{611277E1-F522-EF48-8966-D767667F661E}" presName="horFlow" presStyleCnt="0"/>
      <dgm:spPr/>
    </dgm:pt>
    <dgm:pt modelId="{89419606-6554-184D-BB47-E5AC1E75EC10}" type="pres">
      <dgm:prSet presAssocID="{611277E1-F522-EF48-8966-D767667F661E}" presName="bigChev" presStyleLbl="node1" presStyleIdx="0" presStyleCnt="5" custScaleX="203226" custScaleY="179110"/>
      <dgm:spPr/>
    </dgm:pt>
    <dgm:pt modelId="{CD11617B-109B-6E41-ABB9-5480BEF534F5}" type="pres">
      <dgm:prSet presAssocID="{5AF56AFF-BA81-744C-A7A0-F3B3388D2CD0}" presName="parTrans" presStyleCnt="0"/>
      <dgm:spPr/>
    </dgm:pt>
    <dgm:pt modelId="{13C56BEC-C2BD-024B-8EBC-B5D8E20C34E6}" type="pres">
      <dgm:prSet presAssocID="{5086D132-0F3F-334C-BE9F-8566D93FFE80}" presName="node" presStyleLbl="alignAccFollowNode1" presStyleIdx="0" presStyleCnt="5" custScaleX="811660" custScaleY="215795">
        <dgm:presLayoutVars>
          <dgm:bulletEnabled val="1"/>
        </dgm:presLayoutVars>
      </dgm:prSet>
      <dgm:spPr/>
    </dgm:pt>
    <dgm:pt modelId="{66E8B4F5-3966-6846-859F-9C9644982B78}" type="pres">
      <dgm:prSet presAssocID="{611277E1-F522-EF48-8966-D767667F661E}" presName="vSp" presStyleCnt="0"/>
      <dgm:spPr/>
    </dgm:pt>
    <dgm:pt modelId="{5B2F279A-B1B0-D546-8EF6-9B5FDE234367}" type="pres">
      <dgm:prSet presAssocID="{B1E8B727-4C1D-F645-90A1-C42C9E5D7183}" presName="horFlow" presStyleCnt="0"/>
      <dgm:spPr/>
    </dgm:pt>
    <dgm:pt modelId="{0D236BE7-3A15-524A-8DD5-36EAF17760C7}" type="pres">
      <dgm:prSet presAssocID="{B1E8B727-4C1D-F645-90A1-C42C9E5D7183}" presName="bigChev" presStyleLbl="node1" presStyleIdx="1" presStyleCnt="5" custScaleX="205459" custScaleY="179110"/>
      <dgm:spPr/>
    </dgm:pt>
    <dgm:pt modelId="{9E4D76D1-4F5D-5945-B5A8-1D8314AC32F7}" type="pres">
      <dgm:prSet presAssocID="{ED4B47B9-B724-0F4F-83A8-130FC8101C79}" presName="parTrans" presStyleCnt="0"/>
      <dgm:spPr/>
    </dgm:pt>
    <dgm:pt modelId="{AFEE9FEF-6F94-034C-8A69-801BE35027E7}" type="pres">
      <dgm:prSet presAssocID="{EB2FA508-55C4-F84D-918A-B14568763639}" presName="node" presStyleLbl="alignAccFollowNode1" presStyleIdx="1" presStyleCnt="5" custScaleX="811535" custScaleY="215795">
        <dgm:presLayoutVars>
          <dgm:bulletEnabled val="1"/>
        </dgm:presLayoutVars>
      </dgm:prSet>
      <dgm:spPr/>
    </dgm:pt>
    <dgm:pt modelId="{11FD3540-231C-A749-8FFC-38E0D0E034B5}" type="pres">
      <dgm:prSet presAssocID="{B1E8B727-4C1D-F645-90A1-C42C9E5D7183}" presName="vSp" presStyleCnt="0"/>
      <dgm:spPr/>
    </dgm:pt>
    <dgm:pt modelId="{6AB50790-359F-8E40-AC01-603144B78432}" type="pres">
      <dgm:prSet presAssocID="{ACA12A05-C075-0641-9493-8DF383B2461C}" presName="horFlow" presStyleCnt="0"/>
      <dgm:spPr/>
    </dgm:pt>
    <dgm:pt modelId="{07F0BD8C-769D-B54B-9874-8014616B37F3}" type="pres">
      <dgm:prSet presAssocID="{ACA12A05-C075-0641-9493-8DF383B2461C}" presName="bigChev" presStyleLbl="node1" presStyleIdx="2" presStyleCnt="5" custScaleX="205836" custScaleY="179110"/>
      <dgm:spPr/>
    </dgm:pt>
    <dgm:pt modelId="{47B47A60-7C2D-E44D-B010-0E90E6EE53D7}" type="pres">
      <dgm:prSet presAssocID="{FFF477AA-6A25-D24E-8BD0-F0A157963AD7}" presName="parTrans" presStyleCnt="0"/>
      <dgm:spPr/>
    </dgm:pt>
    <dgm:pt modelId="{A0C837E4-3FF6-FC4E-A5B5-4BF1A0183F3F}" type="pres">
      <dgm:prSet presAssocID="{9190E383-A5BF-3E4D-8D8F-7239CAD32299}" presName="node" presStyleLbl="alignAccFollowNode1" presStyleIdx="2" presStyleCnt="5" custScaleX="811535" custScaleY="215795">
        <dgm:presLayoutVars>
          <dgm:bulletEnabled val="1"/>
        </dgm:presLayoutVars>
      </dgm:prSet>
      <dgm:spPr/>
    </dgm:pt>
    <dgm:pt modelId="{E9FFE951-7DE2-0244-BFE6-D539E4E86495}" type="pres">
      <dgm:prSet presAssocID="{ACA12A05-C075-0641-9493-8DF383B2461C}" presName="vSp" presStyleCnt="0"/>
      <dgm:spPr/>
    </dgm:pt>
    <dgm:pt modelId="{2B504DC1-DC1D-E64B-94B6-0C8801AE0F9C}" type="pres">
      <dgm:prSet presAssocID="{312CBBF2-34A4-6042-A9C6-7BC353FBE506}" presName="horFlow" presStyleCnt="0"/>
      <dgm:spPr/>
    </dgm:pt>
    <dgm:pt modelId="{76A0ACF2-528C-8D4C-99E2-5C16341BBF45}" type="pres">
      <dgm:prSet presAssocID="{312CBBF2-34A4-6042-A9C6-7BC353FBE506}" presName="bigChev" presStyleLbl="node1" presStyleIdx="3" presStyleCnt="5" custScaleX="206215" custScaleY="179110"/>
      <dgm:spPr/>
    </dgm:pt>
    <dgm:pt modelId="{8700843A-1A8B-534D-9D65-E8381A0266E1}" type="pres">
      <dgm:prSet presAssocID="{BC9B219F-93A8-5144-8866-FADF10F90A3D}" presName="parTrans" presStyleCnt="0"/>
      <dgm:spPr/>
    </dgm:pt>
    <dgm:pt modelId="{A9D22D15-A5AD-1C43-AFB5-F4106F2C65CF}" type="pres">
      <dgm:prSet presAssocID="{84B05105-5766-9C43-89DF-CF136561D94E}" presName="node" presStyleLbl="alignAccFollowNode1" presStyleIdx="3" presStyleCnt="5" custScaleX="811535" custScaleY="215795">
        <dgm:presLayoutVars>
          <dgm:bulletEnabled val="1"/>
        </dgm:presLayoutVars>
      </dgm:prSet>
      <dgm:spPr/>
    </dgm:pt>
    <dgm:pt modelId="{0F56D53C-3880-1F46-9922-312C66EABAFB}" type="pres">
      <dgm:prSet presAssocID="{312CBBF2-34A4-6042-A9C6-7BC353FBE506}" presName="vSp" presStyleCnt="0"/>
      <dgm:spPr/>
    </dgm:pt>
    <dgm:pt modelId="{7C4681ED-0B66-0245-8C5A-F94FEA5304D0}" type="pres">
      <dgm:prSet presAssocID="{EC27D46A-274E-4C4E-B00F-F2184DE886AE}" presName="horFlow" presStyleCnt="0"/>
      <dgm:spPr/>
    </dgm:pt>
    <dgm:pt modelId="{28AD7DE4-3282-584E-9620-4013EAE0B43B}" type="pres">
      <dgm:prSet presAssocID="{EC27D46A-274E-4C4E-B00F-F2184DE886AE}" presName="bigChev" presStyleLbl="node1" presStyleIdx="4" presStyleCnt="5" custScaleX="206215" custScaleY="179110"/>
      <dgm:spPr/>
    </dgm:pt>
    <dgm:pt modelId="{43E4B5C0-AA72-5D4D-B741-841551797A41}" type="pres">
      <dgm:prSet presAssocID="{2DEF79E9-809D-BD41-A6D8-67DC2E7CFA6D}" presName="parTrans" presStyleCnt="0"/>
      <dgm:spPr/>
    </dgm:pt>
    <dgm:pt modelId="{2445DA48-25BB-1E47-A19A-D3221657C37E}" type="pres">
      <dgm:prSet presAssocID="{EC0B9B1C-D56E-AD41-9353-ACBDC683F1FF}" presName="node" presStyleLbl="alignAccFollowNode1" presStyleIdx="4" presStyleCnt="5" custScaleX="811604" custScaleY="215795">
        <dgm:presLayoutVars>
          <dgm:bulletEnabled val="1"/>
        </dgm:presLayoutVars>
      </dgm:prSet>
      <dgm:spPr/>
    </dgm:pt>
  </dgm:ptLst>
  <dgm:cxnLst>
    <dgm:cxn modelId="{AAFE8106-EE6C-BF44-B8C3-DB83EB89E978}" type="presOf" srcId="{611277E1-F522-EF48-8966-D767667F661E}" destId="{89419606-6554-184D-BB47-E5AC1E75EC10}" srcOrd="0" destOrd="0" presId="urn:microsoft.com/office/officeart/2005/8/layout/lProcess3"/>
    <dgm:cxn modelId="{D1F58E06-04E3-8E4C-B739-68C58E2CC4A1}" type="presOf" srcId="{EC27D46A-274E-4C4E-B00F-F2184DE886AE}" destId="{28AD7DE4-3282-584E-9620-4013EAE0B43B}" srcOrd="0" destOrd="0" presId="urn:microsoft.com/office/officeart/2005/8/layout/lProcess3"/>
    <dgm:cxn modelId="{5D4E8209-7723-9A4F-B99D-29CB5EB57AE5}" type="presOf" srcId="{076B68D3-9216-E043-BADF-DBB7D5090233}" destId="{84F6F6D4-B0CF-2042-B805-979E4689AD6B}" srcOrd="0" destOrd="0" presId="urn:microsoft.com/office/officeart/2005/8/layout/lProcess3"/>
    <dgm:cxn modelId="{76A5CE15-193E-2347-9364-365C2F931D23}" srcId="{076B68D3-9216-E043-BADF-DBB7D5090233}" destId="{611277E1-F522-EF48-8966-D767667F661E}" srcOrd="0" destOrd="0" parTransId="{CC70F116-2B5C-C543-98F4-7F187E29989F}" sibTransId="{11B3CEF7-CDB5-C94C-9E66-0C55CEB134DD}"/>
    <dgm:cxn modelId="{6B86423E-1B4D-5145-8E93-8A125154D45E}" srcId="{312CBBF2-34A4-6042-A9C6-7BC353FBE506}" destId="{84B05105-5766-9C43-89DF-CF136561D94E}" srcOrd="0" destOrd="0" parTransId="{BC9B219F-93A8-5144-8866-FADF10F90A3D}" sibTransId="{628CA095-EE04-5749-8C22-DFE2AA1344B3}"/>
    <dgm:cxn modelId="{3A7FEC48-B49E-7D40-82EE-1B9E92A3C6FB}" type="presOf" srcId="{312CBBF2-34A4-6042-A9C6-7BC353FBE506}" destId="{76A0ACF2-528C-8D4C-99E2-5C16341BBF45}" srcOrd="0" destOrd="0" presId="urn:microsoft.com/office/officeart/2005/8/layout/lProcess3"/>
    <dgm:cxn modelId="{870B276B-E978-3547-A26C-C9079126227C}" type="presOf" srcId="{EC0B9B1C-D56E-AD41-9353-ACBDC683F1FF}" destId="{2445DA48-25BB-1E47-A19A-D3221657C37E}" srcOrd="0" destOrd="0" presId="urn:microsoft.com/office/officeart/2005/8/layout/lProcess3"/>
    <dgm:cxn modelId="{BC995A6C-5D8E-C34D-B223-BCDDA3FD9F41}" type="presOf" srcId="{9190E383-A5BF-3E4D-8D8F-7239CAD32299}" destId="{A0C837E4-3FF6-FC4E-A5B5-4BF1A0183F3F}" srcOrd="0" destOrd="0" presId="urn:microsoft.com/office/officeart/2005/8/layout/lProcess3"/>
    <dgm:cxn modelId="{3A1F284D-A253-F84E-8D13-F232F4599374}" type="presOf" srcId="{5086D132-0F3F-334C-BE9F-8566D93FFE80}" destId="{13C56BEC-C2BD-024B-8EBC-B5D8E20C34E6}" srcOrd="0" destOrd="0" presId="urn:microsoft.com/office/officeart/2005/8/layout/lProcess3"/>
    <dgm:cxn modelId="{7B38AF4E-BB3C-6D4B-A3E9-59CA007ADF74}" srcId="{076B68D3-9216-E043-BADF-DBB7D5090233}" destId="{EC27D46A-274E-4C4E-B00F-F2184DE886AE}" srcOrd="4" destOrd="0" parTransId="{DDF8B1BA-EEF8-2C44-97D3-CE5484B05413}" sibTransId="{6A9AF402-2C53-9640-AFAB-DC4679F8C812}"/>
    <dgm:cxn modelId="{BBC2B64E-338A-F647-9D12-1A2732E04338}" type="presOf" srcId="{84B05105-5766-9C43-89DF-CF136561D94E}" destId="{A9D22D15-A5AD-1C43-AFB5-F4106F2C65CF}" srcOrd="0" destOrd="0" presId="urn:microsoft.com/office/officeart/2005/8/layout/lProcess3"/>
    <dgm:cxn modelId="{6A0A4275-A88F-6247-81D6-FE9144CCCE5E}" type="presOf" srcId="{B1E8B727-4C1D-F645-90A1-C42C9E5D7183}" destId="{0D236BE7-3A15-524A-8DD5-36EAF17760C7}" srcOrd="0" destOrd="0" presId="urn:microsoft.com/office/officeart/2005/8/layout/lProcess3"/>
    <dgm:cxn modelId="{97CDE484-9A22-7840-A321-F1B3098310D5}" srcId="{611277E1-F522-EF48-8966-D767667F661E}" destId="{5086D132-0F3F-334C-BE9F-8566D93FFE80}" srcOrd="0" destOrd="0" parTransId="{5AF56AFF-BA81-744C-A7A0-F3B3388D2CD0}" sibTransId="{22A12F02-56B7-0646-ADC4-9637B949BB64}"/>
    <dgm:cxn modelId="{F8407885-103D-6C44-8CD2-7D695D60BD1E}" srcId="{B1E8B727-4C1D-F645-90A1-C42C9E5D7183}" destId="{EB2FA508-55C4-F84D-918A-B14568763639}" srcOrd="0" destOrd="0" parTransId="{ED4B47B9-B724-0F4F-83A8-130FC8101C79}" sibTransId="{463DFB60-73F2-4245-A23A-D4AE6F9F1311}"/>
    <dgm:cxn modelId="{B9674E97-937A-1B47-9EA0-4EC4282654C7}" srcId="{ACA12A05-C075-0641-9493-8DF383B2461C}" destId="{9190E383-A5BF-3E4D-8D8F-7239CAD32299}" srcOrd="0" destOrd="0" parTransId="{FFF477AA-6A25-D24E-8BD0-F0A157963AD7}" sibTransId="{208B92C8-F81D-924D-AEFE-BA35FE9B83D2}"/>
    <dgm:cxn modelId="{43806BB0-CFD6-6B45-B616-91997A597574}" srcId="{076B68D3-9216-E043-BADF-DBB7D5090233}" destId="{B1E8B727-4C1D-F645-90A1-C42C9E5D7183}" srcOrd="1" destOrd="0" parTransId="{CC314480-D90A-0942-B42E-431B85B59D3E}" sibTransId="{F56DC599-AD4B-9A47-9123-9AC0C3975DED}"/>
    <dgm:cxn modelId="{C84BA4B3-C60B-0A4E-93E7-3A864E57C748}" srcId="{076B68D3-9216-E043-BADF-DBB7D5090233}" destId="{ACA12A05-C075-0641-9493-8DF383B2461C}" srcOrd="2" destOrd="0" parTransId="{25C9AC3E-719C-3242-B76D-5E038A4571E9}" sibTransId="{97617313-FCE7-0748-8631-0C627420C944}"/>
    <dgm:cxn modelId="{9316C0BA-5EEA-7242-AA39-A6ABEDFF4CA7}" type="presOf" srcId="{EB2FA508-55C4-F84D-918A-B14568763639}" destId="{AFEE9FEF-6F94-034C-8A69-801BE35027E7}" srcOrd="0" destOrd="0" presId="urn:microsoft.com/office/officeart/2005/8/layout/lProcess3"/>
    <dgm:cxn modelId="{6D107FC6-58E1-7C4B-86CF-9DB54773C5B4}" srcId="{EC27D46A-274E-4C4E-B00F-F2184DE886AE}" destId="{EC0B9B1C-D56E-AD41-9353-ACBDC683F1FF}" srcOrd="0" destOrd="0" parTransId="{2DEF79E9-809D-BD41-A6D8-67DC2E7CFA6D}" sibTransId="{2180BE13-45BE-9349-9440-A420F9E0B6CC}"/>
    <dgm:cxn modelId="{7A4C28D7-C24F-E849-AB5C-929C3CA5B970}" srcId="{076B68D3-9216-E043-BADF-DBB7D5090233}" destId="{312CBBF2-34A4-6042-A9C6-7BC353FBE506}" srcOrd="3" destOrd="0" parTransId="{E869D8B1-3BFE-0C4A-97E9-8846CAA6E4DF}" sibTransId="{7D77296C-A674-CC47-BCFB-0BF61A7F1639}"/>
    <dgm:cxn modelId="{C6C51CDA-4772-0E49-8315-7A2D7D65277E}" type="presOf" srcId="{ACA12A05-C075-0641-9493-8DF383B2461C}" destId="{07F0BD8C-769D-B54B-9874-8014616B37F3}" srcOrd="0" destOrd="0" presId="urn:microsoft.com/office/officeart/2005/8/layout/lProcess3"/>
    <dgm:cxn modelId="{F522B580-75A3-E44A-BBC0-CD548FB60011}" type="presParOf" srcId="{84F6F6D4-B0CF-2042-B805-979E4689AD6B}" destId="{49C9BCD5-1431-214B-9A29-EF725C36A9A0}" srcOrd="0" destOrd="0" presId="urn:microsoft.com/office/officeart/2005/8/layout/lProcess3"/>
    <dgm:cxn modelId="{FB14A58D-B1DD-CC44-AE27-7C5902CA670C}" type="presParOf" srcId="{49C9BCD5-1431-214B-9A29-EF725C36A9A0}" destId="{89419606-6554-184D-BB47-E5AC1E75EC10}" srcOrd="0" destOrd="0" presId="urn:microsoft.com/office/officeart/2005/8/layout/lProcess3"/>
    <dgm:cxn modelId="{703D6D67-F6D4-674A-A285-DA51E3D3411F}" type="presParOf" srcId="{49C9BCD5-1431-214B-9A29-EF725C36A9A0}" destId="{CD11617B-109B-6E41-ABB9-5480BEF534F5}" srcOrd="1" destOrd="0" presId="urn:microsoft.com/office/officeart/2005/8/layout/lProcess3"/>
    <dgm:cxn modelId="{029C7301-B680-6847-82B3-9A502148F5A4}" type="presParOf" srcId="{49C9BCD5-1431-214B-9A29-EF725C36A9A0}" destId="{13C56BEC-C2BD-024B-8EBC-B5D8E20C34E6}" srcOrd="2" destOrd="0" presId="urn:microsoft.com/office/officeart/2005/8/layout/lProcess3"/>
    <dgm:cxn modelId="{8EAF0E7C-5059-0F45-81B7-F47348FF7F12}" type="presParOf" srcId="{84F6F6D4-B0CF-2042-B805-979E4689AD6B}" destId="{66E8B4F5-3966-6846-859F-9C9644982B78}" srcOrd="1" destOrd="0" presId="urn:microsoft.com/office/officeart/2005/8/layout/lProcess3"/>
    <dgm:cxn modelId="{F2272C7A-CB06-1B4F-877A-43FC59EC28E1}" type="presParOf" srcId="{84F6F6D4-B0CF-2042-B805-979E4689AD6B}" destId="{5B2F279A-B1B0-D546-8EF6-9B5FDE234367}" srcOrd="2" destOrd="0" presId="urn:microsoft.com/office/officeart/2005/8/layout/lProcess3"/>
    <dgm:cxn modelId="{AA251AEA-F498-0546-9F2F-669CE73D5BD8}" type="presParOf" srcId="{5B2F279A-B1B0-D546-8EF6-9B5FDE234367}" destId="{0D236BE7-3A15-524A-8DD5-36EAF17760C7}" srcOrd="0" destOrd="0" presId="urn:microsoft.com/office/officeart/2005/8/layout/lProcess3"/>
    <dgm:cxn modelId="{CE412A07-D360-4344-9907-B5687FFFA18B}" type="presParOf" srcId="{5B2F279A-B1B0-D546-8EF6-9B5FDE234367}" destId="{9E4D76D1-4F5D-5945-B5A8-1D8314AC32F7}" srcOrd="1" destOrd="0" presId="urn:microsoft.com/office/officeart/2005/8/layout/lProcess3"/>
    <dgm:cxn modelId="{370E9C25-26FF-3E46-BCE4-0A025BA7DFD8}" type="presParOf" srcId="{5B2F279A-B1B0-D546-8EF6-9B5FDE234367}" destId="{AFEE9FEF-6F94-034C-8A69-801BE35027E7}" srcOrd="2" destOrd="0" presId="urn:microsoft.com/office/officeart/2005/8/layout/lProcess3"/>
    <dgm:cxn modelId="{7ACCF021-A93C-384A-A65A-4FE5769DB9A5}" type="presParOf" srcId="{84F6F6D4-B0CF-2042-B805-979E4689AD6B}" destId="{11FD3540-231C-A749-8FFC-38E0D0E034B5}" srcOrd="3" destOrd="0" presId="urn:microsoft.com/office/officeart/2005/8/layout/lProcess3"/>
    <dgm:cxn modelId="{6C4671A7-3A60-6349-92DC-6629190DC814}" type="presParOf" srcId="{84F6F6D4-B0CF-2042-B805-979E4689AD6B}" destId="{6AB50790-359F-8E40-AC01-603144B78432}" srcOrd="4" destOrd="0" presId="urn:microsoft.com/office/officeart/2005/8/layout/lProcess3"/>
    <dgm:cxn modelId="{8ABD36BF-954D-A343-833F-8B17DDE6348C}" type="presParOf" srcId="{6AB50790-359F-8E40-AC01-603144B78432}" destId="{07F0BD8C-769D-B54B-9874-8014616B37F3}" srcOrd="0" destOrd="0" presId="urn:microsoft.com/office/officeart/2005/8/layout/lProcess3"/>
    <dgm:cxn modelId="{F8C2B6C7-FF7C-FE4E-86B6-9251BFFC50ED}" type="presParOf" srcId="{6AB50790-359F-8E40-AC01-603144B78432}" destId="{47B47A60-7C2D-E44D-B010-0E90E6EE53D7}" srcOrd="1" destOrd="0" presId="urn:microsoft.com/office/officeart/2005/8/layout/lProcess3"/>
    <dgm:cxn modelId="{58ED5E61-CE81-6C44-82D7-B56ADF1A5DDC}" type="presParOf" srcId="{6AB50790-359F-8E40-AC01-603144B78432}" destId="{A0C837E4-3FF6-FC4E-A5B5-4BF1A0183F3F}" srcOrd="2" destOrd="0" presId="urn:microsoft.com/office/officeart/2005/8/layout/lProcess3"/>
    <dgm:cxn modelId="{B8816688-3FF8-BA48-AFA1-1F949A70494A}" type="presParOf" srcId="{84F6F6D4-B0CF-2042-B805-979E4689AD6B}" destId="{E9FFE951-7DE2-0244-BFE6-D539E4E86495}" srcOrd="5" destOrd="0" presId="urn:microsoft.com/office/officeart/2005/8/layout/lProcess3"/>
    <dgm:cxn modelId="{D3FDEDA0-5C4A-CA42-A999-1DEC6BD1DDC7}" type="presParOf" srcId="{84F6F6D4-B0CF-2042-B805-979E4689AD6B}" destId="{2B504DC1-DC1D-E64B-94B6-0C8801AE0F9C}" srcOrd="6" destOrd="0" presId="urn:microsoft.com/office/officeart/2005/8/layout/lProcess3"/>
    <dgm:cxn modelId="{6FD7CFCD-C5DD-FF4F-BB6F-26BF5C166D62}" type="presParOf" srcId="{2B504DC1-DC1D-E64B-94B6-0C8801AE0F9C}" destId="{76A0ACF2-528C-8D4C-99E2-5C16341BBF45}" srcOrd="0" destOrd="0" presId="urn:microsoft.com/office/officeart/2005/8/layout/lProcess3"/>
    <dgm:cxn modelId="{33946043-B4A4-AC48-9F3C-F34F48E509C0}" type="presParOf" srcId="{2B504DC1-DC1D-E64B-94B6-0C8801AE0F9C}" destId="{8700843A-1A8B-534D-9D65-E8381A0266E1}" srcOrd="1" destOrd="0" presId="urn:microsoft.com/office/officeart/2005/8/layout/lProcess3"/>
    <dgm:cxn modelId="{512A57CE-77DB-0A47-8527-591E1988798D}" type="presParOf" srcId="{2B504DC1-DC1D-E64B-94B6-0C8801AE0F9C}" destId="{A9D22D15-A5AD-1C43-AFB5-F4106F2C65CF}" srcOrd="2" destOrd="0" presId="urn:microsoft.com/office/officeart/2005/8/layout/lProcess3"/>
    <dgm:cxn modelId="{FF9DA45B-A302-3545-9CA2-BD1D778FCACA}" type="presParOf" srcId="{84F6F6D4-B0CF-2042-B805-979E4689AD6B}" destId="{0F56D53C-3880-1F46-9922-312C66EABAFB}" srcOrd="7" destOrd="0" presId="urn:microsoft.com/office/officeart/2005/8/layout/lProcess3"/>
    <dgm:cxn modelId="{53BF2AC2-21C8-AC4F-A642-08CE3C43AED7}" type="presParOf" srcId="{84F6F6D4-B0CF-2042-B805-979E4689AD6B}" destId="{7C4681ED-0B66-0245-8C5A-F94FEA5304D0}" srcOrd="8" destOrd="0" presId="urn:microsoft.com/office/officeart/2005/8/layout/lProcess3"/>
    <dgm:cxn modelId="{27583551-FBA0-A74E-AB55-88379BE2A1E3}" type="presParOf" srcId="{7C4681ED-0B66-0245-8C5A-F94FEA5304D0}" destId="{28AD7DE4-3282-584E-9620-4013EAE0B43B}" srcOrd="0" destOrd="0" presId="urn:microsoft.com/office/officeart/2005/8/layout/lProcess3"/>
    <dgm:cxn modelId="{C934ED34-ACA9-C64A-AD3C-4B2CF513EEA7}" type="presParOf" srcId="{7C4681ED-0B66-0245-8C5A-F94FEA5304D0}" destId="{43E4B5C0-AA72-5D4D-B741-841551797A41}" srcOrd="1" destOrd="0" presId="urn:microsoft.com/office/officeart/2005/8/layout/lProcess3"/>
    <dgm:cxn modelId="{B2E51862-B816-D640-8A3C-1581B46402BD}" type="presParOf" srcId="{7C4681ED-0B66-0245-8C5A-F94FEA5304D0}" destId="{2445DA48-25BB-1E47-A19A-D3221657C37E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0A4FF6-1CB8-B240-9E80-F8B0EB11A2A7}">
      <dsp:nvSpPr>
        <dsp:cNvPr id="0" name=""/>
        <dsp:cNvSpPr/>
      </dsp:nvSpPr>
      <dsp:spPr>
        <a:xfrm rot="10800000">
          <a:off x="10090" y="1318296"/>
          <a:ext cx="3426543" cy="1960191"/>
        </a:xfrm>
        <a:prstGeom prst="round2SameRect">
          <a:avLst>
            <a:gd name="adj1" fmla="val 15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057" tIns="288000" rIns="145057" bIns="145057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FI" sz="1800" kern="1200"/>
            <a:t>Opiskelija osaa etsiä tietoa luotettavasti eri tietolähteistä.</a:t>
          </a:r>
          <a:endParaRPr lang="en-GB" sz="1800" kern="120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FI" sz="1800" kern="1200"/>
            <a:t>Opiskelija tuntee yleisimmät terveystieteelliset tietokannat ja niiden toimintaperiaatteet.</a:t>
          </a:r>
        </a:p>
      </dsp:txBody>
      <dsp:txXfrm rot="10800000">
        <a:off x="96208" y="1318296"/>
        <a:ext cx="3254307" cy="1874073"/>
      </dsp:txXfrm>
    </dsp:sp>
    <dsp:sp modelId="{010E1351-E36C-6D47-9A1A-2CF76150F0FE}">
      <dsp:nvSpPr>
        <dsp:cNvPr id="0" name=""/>
        <dsp:cNvSpPr/>
      </dsp:nvSpPr>
      <dsp:spPr>
        <a:xfrm>
          <a:off x="16" y="338194"/>
          <a:ext cx="3426543" cy="1027963"/>
        </a:xfrm>
        <a:prstGeom prst="round2SameRect">
          <a:avLst>
            <a:gd name="adj1" fmla="val 45000"/>
            <a:gd name="adj2" fmla="val 0"/>
          </a:avLst>
        </a:prstGeom>
        <a:solidFill>
          <a:srgbClr val="F8EFF6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0773" tIns="270000" rIns="270773" bIns="27077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>
              <a:solidFill>
                <a:schemeClr val="tx1"/>
              </a:solidFill>
            </a:rPr>
            <a:t>Tiedonhaun taidot</a:t>
          </a:r>
          <a:endParaRPr lang="en-GB" sz="2000" kern="1200">
            <a:solidFill>
              <a:schemeClr val="tx1"/>
            </a:solidFill>
          </a:endParaRPr>
        </a:p>
      </dsp:txBody>
      <dsp:txXfrm>
        <a:off x="135502" y="473680"/>
        <a:ext cx="3155571" cy="892477"/>
      </dsp:txXfrm>
    </dsp:sp>
    <dsp:sp modelId="{CC60F457-7DB8-9345-AB0A-AB8C7BB3327F}">
      <dsp:nvSpPr>
        <dsp:cNvPr id="0" name=""/>
        <dsp:cNvSpPr/>
      </dsp:nvSpPr>
      <dsp:spPr>
        <a:xfrm rot="10800000">
          <a:off x="3544528" y="1322354"/>
          <a:ext cx="3426543" cy="1954780"/>
        </a:xfrm>
        <a:prstGeom prst="round2SameRect">
          <a:avLst>
            <a:gd name="adj1" fmla="val 15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057" tIns="288000" rIns="145057" bIns="145057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FI" sz="1800" kern="1200"/>
            <a:t>Opiskelija ymmärtää erilaisten tekstilajien käyttötarkoitukset (ml. tieteelliset julkaisut) sekä hallitsee niiden kriittisen lukemisen.</a:t>
          </a:r>
          <a:endParaRPr lang="en-GB" sz="1800" kern="1200"/>
        </a:p>
      </dsp:txBody>
      <dsp:txXfrm rot="10800000">
        <a:off x="3630408" y="1322354"/>
        <a:ext cx="3254783" cy="1868900"/>
      </dsp:txXfrm>
    </dsp:sp>
    <dsp:sp modelId="{EE499C20-A167-BF49-A6FC-3F48D6DB5DD2}">
      <dsp:nvSpPr>
        <dsp:cNvPr id="0" name=""/>
        <dsp:cNvSpPr/>
      </dsp:nvSpPr>
      <dsp:spPr>
        <a:xfrm>
          <a:off x="3544528" y="351430"/>
          <a:ext cx="3426543" cy="1027963"/>
        </a:xfrm>
        <a:prstGeom prst="round2SameRect">
          <a:avLst>
            <a:gd name="adj1" fmla="val 45000"/>
            <a:gd name="adj2" fmla="val 0"/>
          </a:avLst>
        </a:prstGeom>
        <a:solidFill>
          <a:srgbClr val="F8EFF6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0773" tIns="270000" rIns="270773" bIns="2700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>
              <a:solidFill>
                <a:schemeClr val="tx1"/>
              </a:solidFill>
            </a:rPr>
            <a:t>Kriittinen lukutaito</a:t>
          </a:r>
          <a:endParaRPr lang="en-GB" sz="2000" kern="1200">
            <a:solidFill>
              <a:schemeClr val="tx1"/>
            </a:solidFill>
          </a:endParaRPr>
        </a:p>
      </dsp:txBody>
      <dsp:txXfrm>
        <a:off x="3680014" y="486916"/>
        <a:ext cx="3155571" cy="892477"/>
      </dsp:txXfrm>
    </dsp:sp>
    <dsp:sp modelId="{C3A3C741-5EFD-7E41-8E53-9BCD5659113B}">
      <dsp:nvSpPr>
        <dsp:cNvPr id="0" name=""/>
        <dsp:cNvSpPr/>
      </dsp:nvSpPr>
      <dsp:spPr>
        <a:xfrm rot="10800000">
          <a:off x="7078966" y="1342588"/>
          <a:ext cx="3426543" cy="1928011"/>
        </a:xfrm>
        <a:prstGeom prst="round2SameRect">
          <a:avLst>
            <a:gd name="adj1" fmla="val 15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057" tIns="288000" rIns="145057" bIns="145057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FI" sz="1800" kern="1200"/>
            <a:t>Opiskelija on harjaantunut kirjoittamaan asiatekstiä ja</a:t>
          </a:r>
          <a:endParaRPr lang="fi-FI" sz="1800" kern="120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FI" sz="1800" kern="1200"/>
            <a:t>hyödyntämään lähdekirjallisuutta.</a:t>
          </a:r>
        </a:p>
      </dsp:txBody>
      <dsp:txXfrm rot="10800000">
        <a:off x="7163670" y="1342588"/>
        <a:ext cx="3257135" cy="1843307"/>
      </dsp:txXfrm>
    </dsp:sp>
    <dsp:sp modelId="{4C25AF55-8558-4F49-9D0E-F3D14ECA7508}">
      <dsp:nvSpPr>
        <dsp:cNvPr id="0" name=""/>
        <dsp:cNvSpPr/>
      </dsp:nvSpPr>
      <dsp:spPr>
        <a:xfrm>
          <a:off x="7089040" y="357957"/>
          <a:ext cx="3426543" cy="1027963"/>
        </a:xfrm>
        <a:prstGeom prst="round2SameRect">
          <a:avLst>
            <a:gd name="adj1" fmla="val 45000"/>
            <a:gd name="adj2" fmla="val 0"/>
          </a:avLst>
        </a:prstGeom>
        <a:solidFill>
          <a:srgbClr val="F8EFF6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0773" tIns="270000" rIns="270773" bIns="2700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>
              <a:solidFill>
                <a:schemeClr val="tx1"/>
              </a:solidFill>
            </a:rPr>
            <a:t>Kirjoittamisen taidot</a:t>
          </a:r>
          <a:endParaRPr lang="en-FI" sz="2000" kern="1200">
            <a:solidFill>
              <a:schemeClr val="tx1"/>
            </a:solidFill>
          </a:endParaRPr>
        </a:p>
      </dsp:txBody>
      <dsp:txXfrm>
        <a:off x="7224526" y="493443"/>
        <a:ext cx="3155571" cy="8924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419606-6554-184D-BB47-E5AC1E75EC10}">
      <dsp:nvSpPr>
        <dsp:cNvPr id="0" name=""/>
        <dsp:cNvSpPr/>
      </dsp:nvSpPr>
      <dsp:spPr>
        <a:xfrm>
          <a:off x="187537" y="13258"/>
          <a:ext cx="2520003" cy="842399"/>
        </a:xfrm>
        <a:prstGeom prst="chevron">
          <a:avLst/>
        </a:prstGeom>
        <a:solidFill>
          <a:srgbClr val="E5D1E8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0" kern="1200">
              <a:solidFill>
                <a:schemeClr val="tx1"/>
              </a:solidFill>
            </a:rPr>
            <a:t>OPETUS-SUUNNITELMA</a:t>
          </a:r>
        </a:p>
      </dsp:txBody>
      <dsp:txXfrm>
        <a:off x="608737" y="13258"/>
        <a:ext cx="1677604" cy="842399"/>
      </dsp:txXfrm>
    </dsp:sp>
    <dsp:sp modelId="{13C56BEC-C2BD-024B-8EBC-B5D8E20C34E6}">
      <dsp:nvSpPr>
        <dsp:cNvPr id="0" name=""/>
        <dsp:cNvSpPr/>
      </dsp:nvSpPr>
      <dsp:spPr>
        <a:xfrm>
          <a:off x="2523312" y="1394"/>
          <a:ext cx="7511423" cy="866126"/>
        </a:xfrm>
        <a:prstGeom prst="chevron">
          <a:avLst/>
        </a:prstGeom>
        <a:solidFill>
          <a:srgbClr val="F8EFF6"/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en-US" sz="1600" kern="1200"/>
            <a:t>• Miten </a:t>
          </a:r>
          <a:r>
            <a:rPr lang="en-US" sz="1600" kern="1200" err="1"/>
            <a:t>tutkimus</a:t>
          </a:r>
          <a:r>
            <a:rPr lang="en-US" sz="1600" kern="1200"/>
            <a:t>-, </a:t>
          </a:r>
          <a:r>
            <a:rPr lang="en-US" sz="1600" kern="1200" err="1"/>
            <a:t>kehittämis</a:t>
          </a:r>
          <a:r>
            <a:rPr lang="en-US" sz="1600" kern="1200"/>
            <a:t>- ja </a:t>
          </a:r>
          <a:r>
            <a:rPr lang="en-US" sz="1600" kern="1200" err="1"/>
            <a:t>näyttöön</a:t>
          </a:r>
          <a:r>
            <a:rPr lang="en-US" sz="1600" kern="1200"/>
            <a:t> </a:t>
          </a:r>
          <a:r>
            <a:rPr lang="en-US" sz="1600" kern="1200" err="1"/>
            <a:t>perustuvan</a:t>
          </a:r>
          <a:r>
            <a:rPr lang="en-US" sz="1600" kern="1200"/>
            <a:t> </a:t>
          </a:r>
          <a:r>
            <a:rPr lang="en-US" sz="1600" kern="1200" err="1"/>
            <a:t>osaamisen</a:t>
          </a:r>
          <a:r>
            <a:rPr lang="en-US" sz="1600" kern="1200"/>
            <a:t> (TKNP)    </a:t>
          </a:r>
          <a:r>
            <a:rPr lang="en-US" sz="1600" kern="1200" err="1"/>
            <a:t>opinnot</a:t>
          </a:r>
          <a:r>
            <a:rPr lang="en-US" sz="1600" kern="1200"/>
            <a:t> </a:t>
          </a:r>
          <a:r>
            <a:rPr lang="en-US" sz="1600" kern="1200" err="1"/>
            <a:t>toteutuvat</a:t>
          </a:r>
          <a:r>
            <a:rPr lang="en-US" sz="1600" kern="1200"/>
            <a:t> </a:t>
          </a:r>
          <a:r>
            <a:rPr lang="en-US" sz="1600" kern="1200" err="1"/>
            <a:t>nykyisessä</a:t>
          </a:r>
          <a:r>
            <a:rPr lang="en-US" sz="1600" kern="1200"/>
            <a:t> </a:t>
          </a:r>
          <a:r>
            <a:rPr lang="en-US" sz="1600" kern="1200" err="1"/>
            <a:t>opetussuunnitelmassa</a:t>
          </a:r>
          <a:r>
            <a:rPr lang="en-US" sz="1600" kern="1200"/>
            <a:t>?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en-US" sz="1600" kern="1200"/>
            <a:t>• Mihin </a:t>
          </a:r>
          <a:r>
            <a:rPr lang="en-US" sz="1600" kern="1200" err="1"/>
            <a:t>vaiheeseen</a:t>
          </a:r>
          <a:r>
            <a:rPr lang="en-US" sz="1600" kern="1200"/>
            <a:t> </a:t>
          </a:r>
          <a:r>
            <a:rPr lang="en-US" sz="1600" kern="1200" err="1"/>
            <a:t>opintoja</a:t>
          </a:r>
          <a:r>
            <a:rPr lang="en-US" sz="1600" kern="1200"/>
            <a:t> JOUSI-</a:t>
          </a:r>
          <a:r>
            <a:rPr lang="en-US" sz="1600" kern="1200" err="1"/>
            <a:t>opinnot</a:t>
          </a:r>
          <a:r>
            <a:rPr lang="en-US" sz="1600" kern="1200"/>
            <a:t> on </a:t>
          </a:r>
          <a:r>
            <a:rPr lang="en-US" sz="1600" kern="1200" err="1"/>
            <a:t>hyvä</a:t>
          </a:r>
          <a:r>
            <a:rPr lang="en-US" sz="1600" kern="1200"/>
            <a:t> </a:t>
          </a:r>
          <a:r>
            <a:rPr lang="en-US" sz="1600" kern="1200" err="1"/>
            <a:t>sijoittaa</a:t>
          </a:r>
          <a:r>
            <a:rPr lang="en-US" sz="1600" kern="1200"/>
            <a:t>? </a:t>
          </a:r>
          <a:endParaRPr lang="en-GB" sz="1600" kern="1200"/>
        </a:p>
      </dsp:txBody>
      <dsp:txXfrm>
        <a:off x="2956375" y="1394"/>
        <a:ext cx="6645297" cy="866126"/>
      </dsp:txXfrm>
    </dsp:sp>
    <dsp:sp modelId="{0D236BE7-3A15-524A-8DD5-36EAF17760C7}">
      <dsp:nvSpPr>
        <dsp:cNvPr id="0" name=""/>
        <dsp:cNvSpPr/>
      </dsp:nvSpPr>
      <dsp:spPr>
        <a:xfrm>
          <a:off x="187537" y="961225"/>
          <a:ext cx="2520003" cy="842031"/>
        </a:xfrm>
        <a:prstGeom prst="chevron">
          <a:avLst/>
        </a:prstGeom>
        <a:solidFill>
          <a:srgbClr val="E5D1E8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0" kern="1200">
              <a:solidFill>
                <a:schemeClr val="tx1"/>
              </a:solidFill>
            </a:rPr>
            <a:t>TAVOITE JA TOTEUTUSMUOTO </a:t>
          </a:r>
        </a:p>
      </dsp:txBody>
      <dsp:txXfrm>
        <a:off x="608553" y="961225"/>
        <a:ext cx="1677972" cy="842031"/>
      </dsp:txXfrm>
    </dsp:sp>
    <dsp:sp modelId="{AFEE9FEF-6F94-034C-8A69-801BE35027E7}">
      <dsp:nvSpPr>
        <dsp:cNvPr id="0" name=""/>
        <dsp:cNvSpPr/>
      </dsp:nvSpPr>
      <dsp:spPr>
        <a:xfrm>
          <a:off x="2523312" y="946881"/>
          <a:ext cx="7605851" cy="870718"/>
        </a:xfrm>
        <a:prstGeom prst="chevron">
          <a:avLst/>
        </a:prstGeom>
        <a:solidFill>
          <a:srgbClr val="F8EFF6">
            <a:alpha val="90000"/>
          </a:srgb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kern="1200"/>
            <a:t>•  </a:t>
          </a:r>
          <a:r>
            <a:rPr lang="en-US" sz="1600" kern="1200" err="1"/>
            <a:t>Toteutetaanko</a:t>
          </a:r>
          <a:r>
            <a:rPr lang="en-US" sz="1600" kern="1200"/>
            <a:t> JOUSI-</a:t>
          </a:r>
          <a:r>
            <a:rPr lang="en-US" sz="1600" kern="1200" err="1"/>
            <a:t>opinnot</a:t>
          </a:r>
          <a:r>
            <a:rPr lang="en-US" sz="1600" kern="1200"/>
            <a:t> </a:t>
          </a:r>
          <a:r>
            <a:rPr lang="en-US" sz="1600" kern="1200" err="1"/>
            <a:t>kokonaisuutena</a:t>
          </a:r>
          <a:r>
            <a:rPr lang="en-US" sz="1600" kern="1200"/>
            <a:t>, </a:t>
          </a:r>
          <a:r>
            <a:rPr lang="en-US" sz="1600" kern="1200" err="1"/>
            <a:t>yksittäisinä</a:t>
          </a:r>
          <a:r>
            <a:rPr lang="en-US" sz="1600" kern="1200"/>
            <a:t> </a:t>
          </a:r>
          <a:r>
            <a:rPr lang="en-US" sz="1600" kern="1200" err="1"/>
            <a:t>opintosisältöinä</a:t>
          </a:r>
          <a:r>
            <a:rPr lang="en-US" sz="1600" kern="1200"/>
            <a:t> </a:t>
          </a:r>
          <a:r>
            <a:rPr lang="en-US" sz="1600" kern="1200" err="1"/>
            <a:t>vai</a:t>
          </a:r>
          <a:r>
            <a:rPr lang="en-US" sz="1600" kern="1200"/>
            <a:t> </a:t>
          </a:r>
          <a:r>
            <a:rPr lang="en-US" sz="1600" kern="1200" err="1"/>
            <a:t>avoimen</a:t>
          </a:r>
          <a:r>
            <a:rPr lang="en-US" sz="1600" kern="1200"/>
            <a:t> </a:t>
          </a:r>
          <a:r>
            <a:rPr lang="en-US" sz="1600" kern="1200" err="1"/>
            <a:t>ammattikorkeakoulun</a:t>
          </a:r>
          <a:r>
            <a:rPr lang="en-US" sz="1600" kern="1200"/>
            <a:t> </a:t>
          </a:r>
          <a:r>
            <a:rPr lang="en-US" sz="1600" kern="1200" err="1"/>
            <a:t>täydentävänä</a:t>
          </a:r>
          <a:r>
            <a:rPr lang="en-US" sz="1600" kern="1200"/>
            <a:t> </a:t>
          </a:r>
          <a:r>
            <a:rPr lang="en-US" sz="1600" kern="1200" err="1"/>
            <a:t>opintokokonaisuutena</a:t>
          </a:r>
          <a:r>
            <a:rPr lang="en-US" sz="1600" kern="1200"/>
            <a:t>?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•  </a:t>
          </a:r>
          <a:r>
            <a:rPr lang="en-US" sz="1600" kern="1200" err="1"/>
            <a:t>Täydentävinä</a:t>
          </a:r>
          <a:r>
            <a:rPr lang="en-US" sz="1600" kern="1200"/>
            <a:t>/</a:t>
          </a:r>
          <a:r>
            <a:rPr lang="en-US" sz="1600" kern="1200" err="1"/>
            <a:t>valinnaisina</a:t>
          </a:r>
          <a:r>
            <a:rPr lang="en-US" sz="1600" kern="1200"/>
            <a:t> </a:t>
          </a:r>
          <a:r>
            <a:rPr lang="en-US" sz="1600" kern="1200" err="1"/>
            <a:t>opintoina</a:t>
          </a:r>
          <a:r>
            <a:rPr lang="en-US" sz="1600" kern="1200"/>
            <a:t> </a:t>
          </a:r>
          <a:r>
            <a:rPr lang="en-US" sz="1600" kern="1200" err="1"/>
            <a:t>vai</a:t>
          </a:r>
          <a:r>
            <a:rPr lang="en-US" sz="1600" kern="1200"/>
            <a:t> </a:t>
          </a:r>
          <a:r>
            <a:rPr lang="en-US" sz="1600" kern="1200" err="1"/>
            <a:t>osana</a:t>
          </a:r>
          <a:r>
            <a:rPr lang="en-US" sz="1600" kern="1200"/>
            <a:t> </a:t>
          </a:r>
          <a:r>
            <a:rPr lang="en-US" sz="1600" kern="1200" err="1"/>
            <a:t>nykyisiä</a:t>
          </a:r>
          <a:r>
            <a:rPr lang="en-US" sz="1600" kern="1200"/>
            <a:t> </a:t>
          </a:r>
          <a:r>
            <a:rPr lang="en-US" sz="1600" kern="1200" err="1"/>
            <a:t>opintojaksoja</a:t>
          </a:r>
          <a:r>
            <a:rPr lang="en-US" sz="1600" kern="1200"/>
            <a:t>?</a:t>
          </a:r>
          <a:endParaRPr lang="en-GB" sz="1600" kern="1200"/>
        </a:p>
      </dsp:txBody>
      <dsp:txXfrm>
        <a:off x="2958671" y="946881"/>
        <a:ext cx="6735133" cy="870718"/>
      </dsp:txXfrm>
    </dsp:sp>
    <dsp:sp modelId="{07F0BD8C-769D-B54B-9874-8014616B37F3}">
      <dsp:nvSpPr>
        <dsp:cNvPr id="0" name=""/>
        <dsp:cNvSpPr/>
      </dsp:nvSpPr>
      <dsp:spPr>
        <a:xfrm>
          <a:off x="187537" y="1914402"/>
          <a:ext cx="2520003" cy="842031"/>
        </a:xfrm>
        <a:prstGeom prst="chevron">
          <a:avLst/>
        </a:prstGeom>
        <a:solidFill>
          <a:srgbClr val="E5D1E8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0" kern="1200">
              <a:solidFill>
                <a:schemeClr val="tx1"/>
              </a:solidFill>
            </a:rPr>
            <a:t>KOHDERYHMÄ</a:t>
          </a:r>
        </a:p>
      </dsp:txBody>
      <dsp:txXfrm>
        <a:off x="608553" y="1914402"/>
        <a:ext cx="1677972" cy="842031"/>
      </dsp:txXfrm>
    </dsp:sp>
    <dsp:sp modelId="{A0C837E4-3FF6-FC4E-A5B5-4BF1A0183F3F}">
      <dsp:nvSpPr>
        <dsp:cNvPr id="0" name=""/>
        <dsp:cNvSpPr/>
      </dsp:nvSpPr>
      <dsp:spPr>
        <a:xfrm>
          <a:off x="2523312" y="1896960"/>
          <a:ext cx="7693539" cy="876915"/>
        </a:xfrm>
        <a:prstGeom prst="chevron">
          <a:avLst/>
        </a:prstGeom>
        <a:solidFill>
          <a:srgbClr val="F8EFF6">
            <a:alpha val="90000"/>
          </a:srgb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kern="1200"/>
            <a:t>• </a:t>
          </a:r>
          <a:r>
            <a:rPr lang="en-US" sz="1600" kern="1200" err="1"/>
            <a:t>Mitä</a:t>
          </a:r>
          <a:r>
            <a:rPr lang="en-US" sz="1600" kern="1200"/>
            <a:t> </a:t>
          </a:r>
          <a:r>
            <a:rPr lang="en-US" sz="1600" kern="1200" err="1"/>
            <a:t>terveysalan</a:t>
          </a:r>
          <a:r>
            <a:rPr lang="en-US" sz="1600" kern="1200"/>
            <a:t> </a:t>
          </a:r>
          <a:r>
            <a:rPr lang="en-US" sz="1600" kern="1200" err="1"/>
            <a:t>koulutusohjelmia</a:t>
          </a:r>
          <a:r>
            <a:rPr lang="en-US" sz="1600" kern="1200"/>
            <a:t> JOUSI-</a:t>
          </a:r>
          <a:r>
            <a:rPr lang="en-US" sz="1600" kern="1200" err="1"/>
            <a:t>opinnot</a:t>
          </a:r>
          <a:r>
            <a:rPr lang="en-US" sz="1600" kern="1200"/>
            <a:t> </a:t>
          </a:r>
          <a:r>
            <a:rPr lang="en-US" sz="1600" kern="1200" err="1"/>
            <a:t>koskevat</a:t>
          </a:r>
          <a:r>
            <a:rPr lang="en-US" sz="1600" kern="1200"/>
            <a:t>?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• </a:t>
          </a:r>
          <a:r>
            <a:rPr lang="en-US" sz="1600" kern="1200" err="1"/>
            <a:t>Ketkä</a:t>
          </a:r>
          <a:r>
            <a:rPr lang="en-US" sz="1600" kern="1200"/>
            <a:t> </a:t>
          </a:r>
          <a:r>
            <a:rPr lang="en-US" sz="1600" kern="1200" err="1"/>
            <a:t>opettajat</a:t>
          </a:r>
          <a:r>
            <a:rPr lang="en-US" sz="1600" kern="1200"/>
            <a:t> </a:t>
          </a:r>
          <a:r>
            <a:rPr lang="en-US" sz="1600" kern="1200" err="1"/>
            <a:t>toteuttavat</a:t>
          </a:r>
          <a:r>
            <a:rPr lang="en-US" sz="1600" kern="1200"/>
            <a:t> JOUSI-</a:t>
          </a:r>
          <a:r>
            <a:rPr lang="en-US" sz="1600" kern="1200" err="1"/>
            <a:t>opintojen</a:t>
          </a:r>
          <a:r>
            <a:rPr lang="en-US" sz="1600" kern="1200"/>
            <a:t> </a:t>
          </a:r>
          <a:r>
            <a:rPr lang="en-US" sz="1600" kern="1200" err="1"/>
            <a:t>opetussisältöjä</a:t>
          </a:r>
          <a:r>
            <a:rPr lang="en-US" sz="1600" kern="1200"/>
            <a:t>?</a:t>
          </a:r>
          <a:endParaRPr lang="en-GB" sz="1600" kern="1200"/>
        </a:p>
      </dsp:txBody>
      <dsp:txXfrm>
        <a:off x="2961770" y="1896960"/>
        <a:ext cx="6816624" cy="876915"/>
      </dsp:txXfrm>
    </dsp:sp>
    <dsp:sp modelId="{76A0ACF2-528C-8D4C-99E2-5C16341BBF45}">
      <dsp:nvSpPr>
        <dsp:cNvPr id="0" name=""/>
        <dsp:cNvSpPr/>
      </dsp:nvSpPr>
      <dsp:spPr>
        <a:xfrm>
          <a:off x="187537" y="2874669"/>
          <a:ext cx="2520003" cy="841918"/>
        </a:xfrm>
        <a:prstGeom prst="chevron">
          <a:avLst/>
        </a:prstGeom>
        <a:solidFill>
          <a:srgbClr val="E5D1E8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>
              <a:solidFill>
                <a:schemeClr val="tx1"/>
              </a:solidFill>
            </a:rPr>
            <a:t>TOTEUTTAMIS-EDELLYTYKSET</a:t>
          </a:r>
        </a:p>
      </dsp:txBody>
      <dsp:txXfrm>
        <a:off x="608496" y="2874669"/>
        <a:ext cx="1678085" cy="841918"/>
      </dsp:txXfrm>
    </dsp:sp>
    <dsp:sp modelId="{A9D22D15-A5AD-1C43-AFB5-F4106F2C65CF}">
      <dsp:nvSpPr>
        <dsp:cNvPr id="0" name=""/>
        <dsp:cNvSpPr/>
      </dsp:nvSpPr>
      <dsp:spPr>
        <a:xfrm>
          <a:off x="2523312" y="2853235"/>
          <a:ext cx="7753656" cy="884786"/>
        </a:xfrm>
        <a:prstGeom prst="chevron">
          <a:avLst/>
        </a:prstGeom>
        <a:solidFill>
          <a:srgbClr val="F8EFF6">
            <a:alpha val="90000"/>
          </a:srgb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kern="1200"/>
            <a:t>• </a:t>
          </a:r>
          <a:r>
            <a:rPr lang="en-FI" sz="1600" kern="1200"/>
            <a:t>Millaista on opettajien TKNP-osaaminen? Tarvitaanko täydennyskoulutusta? 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kern="1200"/>
            <a:t>• </a:t>
          </a:r>
          <a:r>
            <a:rPr lang="en-FI" sz="1600" kern="1200"/>
            <a:t>Mitä on huomioitava ohjausresurssien kannalta?</a:t>
          </a:r>
          <a:endParaRPr lang="en-GB" sz="1600" kern="1200"/>
        </a:p>
      </dsp:txBody>
      <dsp:txXfrm>
        <a:off x="2965705" y="2853235"/>
        <a:ext cx="6868870" cy="884786"/>
      </dsp:txXfrm>
    </dsp:sp>
    <dsp:sp modelId="{28AD7DE4-3282-584E-9620-4013EAE0B43B}">
      <dsp:nvSpPr>
        <dsp:cNvPr id="0" name=""/>
        <dsp:cNvSpPr/>
      </dsp:nvSpPr>
      <dsp:spPr>
        <a:xfrm>
          <a:off x="187537" y="3837210"/>
          <a:ext cx="2520003" cy="853141"/>
        </a:xfrm>
        <a:prstGeom prst="chevron">
          <a:avLst/>
        </a:prstGeom>
        <a:solidFill>
          <a:srgbClr val="E5D1E8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>
              <a:solidFill>
                <a:schemeClr val="tx1"/>
              </a:solidFill>
            </a:rPr>
            <a:t>VIESTINTÄ</a:t>
          </a:r>
        </a:p>
      </dsp:txBody>
      <dsp:txXfrm>
        <a:off x="614108" y="3837210"/>
        <a:ext cx="1666862" cy="853141"/>
      </dsp:txXfrm>
    </dsp:sp>
    <dsp:sp modelId="{2445DA48-25BB-1E47-A19A-D3221657C37E}">
      <dsp:nvSpPr>
        <dsp:cNvPr id="0" name=""/>
        <dsp:cNvSpPr/>
      </dsp:nvSpPr>
      <dsp:spPr>
        <a:xfrm>
          <a:off x="2523312" y="3817382"/>
          <a:ext cx="7804751" cy="892799"/>
        </a:xfrm>
        <a:prstGeom prst="chevron">
          <a:avLst/>
        </a:prstGeom>
        <a:solidFill>
          <a:srgbClr val="F8EFF6">
            <a:alpha val="90000"/>
          </a:srgb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kern="1200"/>
            <a:t>• Miten </a:t>
          </a:r>
          <a:r>
            <a:rPr lang="en-US" sz="1600" kern="1200" err="1"/>
            <a:t>opiskelijoille</a:t>
          </a:r>
          <a:r>
            <a:rPr lang="en-US" sz="1600" kern="1200"/>
            <a:t> </a:t>
          </a:r>
          <a:r>
            <a:rPr lang="en-US" sz="1600" kern="1200" err="1"/>
            <a:t>tehdään</a:t>
          </a:r>
          <a:r>
            <a:rPr lang="en-US" sz="1600" kern="1200"/>
            <a:t> </a:t>
          </a:r>
          <a:r>
            <a:rPr lang="en-US" sz="1600" kern="1200" err="1"/>
            <a:t>näkyväksi</a:t>
          </a:r>
          <a:r>
            <a:rPr lang="en-US" sz="1600" kern="1200"/>
            <a:t> TKNP-</a:t>
          </a:r>
          <a:r>
            <a:rPr lang="en-US" sz="1600" kern="1200" err="1"/>
            <a:t>osaamisen</a:t>
          </a:r>
          <a:r>
            <a:rPr lang="en-US" sz="1600" kern="1200"/>
            <a:t> </a:t>
          </a:r>
          <a:r>
            <a:rPr lang="en-US" sz="1600" kern="1200" err="1"/>
            <a:t>merkitys</a:t>
          </a:r>
          <a:r>
            <a:rPr lang="en-US" sz="1600" kern="1200"/>
            <a:t> </a:t>
          </a:r>
          <a:r>
            <a:rPr lang="en-US" sz="1600" kern="1200" err="1"/>
            <a:t>sekä</a:t>
          </a:r>
          <a:r>
            <a:rPr lang="en-US" sz="1600" kern="1200"/>
            <a:t> </a:t>
          </a:r>
          <a:r>
            <a:rPr lang="en-US" sz="1600" kern="1200" err="1"/>
            <a:t>työelämässä</a:t>
          </a:r>
          <a:r>
            <a:rPr lang="en-US" sz="1600" kern="1200"/>
            <a:t> </a:t>
          </a:r>
          <a:r>
            <a:rPr lang="en-US" sz="1600" kern="1200" err="1"/>
            <a:t>että</a:t>
          </a:r>
          <a:r>
            <a:rPr lang="en-US" sz="1600" kern="1200"/>
            <a:t> </a:t>
          </a:r>
          <a:r>
            <a:rPr lang="en-US" sz="1600" kern="1200" err="1"/>
            <a:t>jatko-opinnoissa</a:t>
          </a:r>
          <a:r>
            <a:rPr lang="en-US" sz="1600" kern="1200"/>
            <a:t>?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kern="1200"/>
            <a:t>• </a:t>
          </a:r>
          <a:r>
            <a:rPr lang="en-FI" sz="1600" kern="1200"/>
            <a:t>Miten JOUSI-opinnoista, jatko-opintomahdollisuuksista ja urapoluista viestitään opiskelijoille jo opintojen aikana?</a:t>
          </a:r>
          <a:endParaRPr lang="en-GB" sz="1600" kern="1200"/>
        </a:p>
      </dsp:txBody>
      <dsp:txXfrm>
        <a:off x="2969712" y="3817382"/>
        <a:ext cx="6911952" cy="8927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419606-6554-184D-BB47-E5AC1E75EC10}">
      <dsp:nvSpPr>
        <dsp:cNvPr id="0" name=""/>
        <dsp:cNvSpPr/>
      </dsp:nvSpPr>
      <dsp:spPr>
        <a:xfrm>
          <a:off x="140256" y="156"/>
          <a:ext cx="2632293" cy="927972"/>
        </a:xfrm>
        <a:prstGeom prst="chevron">
          <a:avLst/>
        </a:prstGeom>
        <a:solidFill>
          <a:srgbClr val="E5D1E8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0" kern="1200">
              <a:solidFill>
                <a:schemeClr val="tx1"/>
              </a:solidFill>
            </a:rPr>
            <a:t>OPISKELIJOIDEN NÄKÖKULMA</a:t>
          </a:r>
        </a:p>
      </dsp:txBody>
      <dsp:txXfrm>
        <a:off x="604242" y="156"/>
        <a:ext cx="1704321" cy="927972"/>
      </dsp:txXfrm>
    </dsp:sp>
    <dsp:sp modelId="{13C56BEC-C2BD-024B-8EBC-B5D8E20C34E6}">
      <dsp:nvSpPr>
        <dsp:cNvPr id="0" name=""/>
        <dsp:cNvSpPr/>
      </dsp:nvSpPr>
      <dsp:spPr>
        <a:xfrm>
          <a:off x="2604166" y="156"/>
          <a:ext cx="8725840" cy="927971"/>
        </a:xfrm>
        <a:prstGeom prst="chevron">
          <a:avLst/>
        </a:prstGeom>
        <a:solidFill>
          <a:srgbClr val="F8EFF6"/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en-US" sz="1500" kern="1200"/>
            <a:t>• </a:t>
          </a:r>
          <a:r>
            <a:rPr lang="en-FI" sz="1500" b="0" i="0" kern="1200"/>
            <a:t>Miten opiskelijat kokevat JOUSI-opintojen hyödyllisyyden omalle tutkimusosaamisen oppimiselleen ja urapolulleen?</a:t>
          </a:r>
          <a:endParaRPr lang="en-GB" sz="1500" kern="1200"/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en-US" sz="1500" kern="1200"/>
            <a:t>• </a:t>
          </a:r>
          <a:r>
            <a:rPr lang="en-FI" sz="1500" b="0" i="0" kern="1200"/>
            <a:t>Tukevatko opinnot opiskelijoiden motivaatiota ja valmiuksia tutkimusosaamisen syventämiseen?</a:t>
          </a:r>
          <a:endParaRPr lang="en-GB" sz="1500" kern="1200"/>
        </a:p>
      </dsp:txBody>
      <dsp:txXfrm>
        <a:off x="3068152" y="156"/>
        <a:ext cx="7797869" cy="927971"/>
      </dsp:txXfrm>
    </dsp:sp>
    <dsp:sp modelId="{0D236BE7-3A15-524A-8DD5-36EAF17760C7}">
      <dsp:nvSpPr>
        <dsp:cNvPr id="0" name=""/>
        <dsp:cNvSpPr/>
      </dsp:nvSpPr>
      <dsp:spPr>
        <a:xfrm>
          <a:off x="140256" y="1000662"/>
          <a:ext cx="2661216" cy="927972"/>
        </a:xfrm>
        <a:prstGeom prst="chevron">
          <a:avLst/>
        </a:prstGeom>
        <a:solidFill>
          <a:srgbClr val="E5D1E8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0" kern="1200">
              <a:solidFill>
                <a:schemeClr val="tx1"/>
              </a:solidFill>
            </a:rPr>
            <a:t>TUTKIMUS-OSAAMISEN KEHITTYMINEN</a:t>
          </a:r>
        </a:p>
      </dsp:txBody>
      <dsp:txXfrm>
        <a:off x="604242" y="1000662"/>
        <a:ext cx="1733244" cy="927972"/>
      </dsp:txXfrm>
    </dsp:sp>
    <dsp:sp modelId="{AFEE9FEF-6F94-034C-8A69-801BE35027E7}">
      <dsp:nvSpPr>
        <dsp:cNvPr id="0" name=""/>
        <dsp:cNvSpPr/>
      </dsp:nvSpPr>
      <dsp:spPr>
        <a:xfrm>
          <a:off x="2633089" y="1000663"/>
          <a:ext cx="8724497" cy="927971"/>
        </a:xfrm>
        <a:prstGeom prst="chevron">
          <a:avLst/>
        </a:prstGeom>
        <a:solidFill>
          <a:srgbClr val="F8EFF6">
            <a:alpha val="90000"/>
          </a:srgb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500" kern="1200"/>
            <a:t>• </a:t>
          </a:r>
          <a:r>
            <a:rPr lang="en-FI" sz="1500" b="0" i="0" kern="1200"/>
            <a:t>Miten opiskelijoiden tutkimusosaamisen kehittymistä seurataan opintojen aikana?</a:t>
          </a:r>
          <a:endParaRPr lang="en-GB" sz="1500" kern="1200"/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500" kern="1200"/>
            <a:t>• </a:t>
          </a:r>
          <a:r>
            <a:rPr lang="en-FI" sz="1500" b="0" i="0" kern="1200"/>
            <a:t>Tukeeko JOUSI-opintojen toteutus osaamisen kumuloitumista EQF6- ja EQF7-tasojen välillä?</a:t>
          </a:r>
          <a:endParaRPr lang="en-GB" sz="1500" kern="1200"/>
        </a:p>
      </dsp:txBody>
      <dsp:txXfrm>
        <a:off x="3097075" y="1000663"/>
        <a:ext cx="7796526" cy="927971"/>
      </dsp:txXfrm>
    </dsp:sp>
    <dsp:sp modelId="{07F0BD8C-769D-B54B-9874-8014616B37F3}">
      <dsp:nvSpPr>
        <dsp:cNvPr id="0" name=""/>
        <dsp:cNvSpPr/>
      </dsp:nvSpPr>
      <dsp:spPr>
        <a:xfrm>
          <a:off x="140256" y="2001168"/>
          <a:ext cx="2666099" cy="927972"/>
        </a:xfrm>
        <a:prstGeom prst="chevron">
          <a:avLst/>
        </a:prstGeom>
        <a:solidFill>
          <a:srgbClr val="E5D1E8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0" kern="1200">
              <a:solidFill>
                <a:schemeClr val="tx1"/>
              </a:solidFill>
            </a:rPr>
            <a:t>OPETTAJIEN NÄKÖKULMA</a:t>
          </a:r>
        </a:p>
      </dsp:txBody>
      <dsp:txXfrm>
        <a:off x="604242" y="2001168"/>
        <a:ext cx="1738127" cy="927972"/>
      </dsp:txXfrm>
    </dsp:sp>
    <dsp:sp modelId="{A0C837E4-3FF6-FC4E-A5B5-4BF1A0183F3F}">
      <dsp:nvSpPr>
        <dsp:cNvPr id="0" name=""/>
        <dsp:cNvSpPr/>
      </dsp:nvSpPr>
      <dsp:spPr>
        <a:xfrm>
          <a:off x="2637972" y="2001169"/>
          <a:ext cx="8724497" cy="927971"/>
        </a:xfrm>
        <a:prstGeom prst="chevron">
          <a:avLst/>
        </a:prstGeom>
        <a:solidFill>
          <a:srgbClr val="F8EFF6">
            <a:alpha val="90000"/>
          </a:srgb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500" kern="1200"/>
            <a:t>• </a:t>
          </a:r>
          <a:r>
            <a:rPr lang="en-FI" sz="1500" b="0" i="0" kern="1200"/>
            <a:t>Millaisia pedagogisia ja sisällöllisiä ratkaisuja toteutus on edellyttänyt opettajilta?</a:t>
          </a:r>
          <a:r>
            <a:rPr lang="en-US" sz="1500" kern="1200"/>
            <a:t> </a:t>
          </a:r>
          <a:endParaRPr lang="en-GB" sz="1500" kern="1200"/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500" kern="1200"/>
            <a:t>• </a:t>
          </a:r>
          <a:r>
            <a:rPr lang="en-FI" sz="1500" b="0" i="0" kern="1200"/>
            <a:t>Miten JOUSI-opintojen käyttöönotto on vaikuttanut opettajien työhön ja osaamistarpeisiin?</a:t>
          </a:r>
          <a:endParaRPr lang="en-GB" sz="1500" kern="1200"/>
        </a:p>
      </dsp:txBody>
      <dsp:txXfrm>
        <a:off x="3101958" y="2001169"/>
        <a:ext cx="7796526" cy="927971"/>
      </dsp:txXfrm>
    </dsp:sp>
    <dsp:sp modelId="{76A0ACF2-528C-8D4C-99E2-5C16341BBF45}">
      <dsp:nvSpPr>
        <dsp:cNvPr id="0" name=""/>
        <dsp:cNvSpPr/>
      </dsp:nvSpPr>
      <dsp:spPr>
        <a:xfrm>
          <a:off x="140256" y="3001675"/>
          <a:ext cx="2671008" cy="927972"/>
        </a:xfrm>
        <a:prstGeom prst="chevron">
          <a:avLst/>
        </a:prstGeom>
        <a:solidFill>
          <a:srgbClr val="E5D1E8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0" kern="1200">
              <a:solidFill>
                <a:schemeClr val="tx1"/>
              </a:solidFill>
            </a:rPr>
            <a:t>KOULUTUS-ORGANISAATION NÄKÖKULMA</a:t>
          </a:r>
        </a:p>
      </dsp:txBody>
      <dsp:txXfrm>
        <a:off x="604242" y="3001675"/>
        <a:ext cx="1743036" cy="927972"/>
      </dsp:txXfrm>
    </dsp:sp>
    <dsp:sp modelId="{A9D22D15-A5AD-1C43-AFB5-F4106F2C65CF}">
      <dsp:nvSpPr>
        <dsp:cNvPr id="0" name=""/>
        <dsp:cNvSpPr/>
      </dsp:nvSpPr>
      <dsp:spPr>
        <a:xfrm>
          <a:off x="2642881" y="3001675"/>
          <a:ext cx="8724497" cy="927971"/>
        </a:xfrm>
        <a:prstGeom prst="chevron">
          <a:avLst/>
        </a:prstGeom>
        <a:solidFill>
          <a:srgbClr val="F8EFF6">
            <a:alpha val="90000"/>
          </a:srgb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500" kern="1200"/>
            <a:t>• </a:t>
          </a:r>
          <a:r>
            <a:rPr lang="en-FI" sz="1500" b="0" i="0" kern="1200"/>
            <a:t>Miten JOUSI-opinnot istuvat koulutusohjelmien rakenteisiin ja opetussuunnitelmaan?</a:t>
          </a:r>
          <a:endParaRPr lang="en-GB" sz="1500" kern="1200"/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500" kern="1200"/>
            <a:t>• </a:t>
          </a:r>
          <a:r>
            <a:rPr lang="en-FI" sz="1500" b="0" i="0" kern="1200"/>
            <a:t>Miten koulutusohjelmien välinen ja korkeakoulujen välinen yhteistyö on kehittynyt?</a:t>
          </a:r>
          <a:endParaRPr lang="en-GB" sz="1500" kern="1200"/>
        </a:p>
      </dsp:txBody>
      <dsp:txXfrm>
        <a:off x="3106867" y="3001675"/>
        <a:ext cx="7796526" cy="927971"/>
      </dsp:txXfrm>
    </dsp:sp>
    <dsp:sp modelId="{28AD7DE4-3282-584E-9620-4013EAE0B43B}">
      <dsp:nvSpPr>
        <dsp:cNvPr id="0" name=""/>
        <dsp:cNvSpPr/>
      </dsp:nvSpPr>
      <dsp:spPr>
        <a:xfrm>
          <a:off x="140256" y="4002181"/>
          <a:ext cx="2671008" cy="927972"/>
        </a:xfrm>
        <a:prstGeom prst="chevron">
          <a:avLst/>
        </a:prstGeom>
        <a:solidFill>
          <a:srgbClr val="E5D1E8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0" kern="1200">
              <a:solidFill>
                <a:schemeClr val="tx1"/>
              </a:solidFill>
            </a:rPr>
            <a:t>JATKOKEHITYS</a:t>
          </a:r>
        </a:p>
      </dsp:txBody>
      <dsp:txXfrm>
        <a:off x="604242" y="4002181"/>
        <a:ext cx="1743036" cy="927972"/>
      </dsp:txXfrm>
    </dsp:sp>
    <dsp:sp modelId="{2445DA48-25BB-1E47-A19A-D3221657C37E}">
      <dsp:nvSpPr>
        <dsp:cNvPr id="0" name=""/>
        <dsp:cNvSpPr/>
      </dsp:nvSpPr>
      <dsp:spPr>
        <a:xfrm>
          <a:off x="2642881" y="4002181"/>
          <a:ext cx="8725238" cy="927971"/>
        </a:xfrm>
        <a:prstGeom prst="chevron">
          <a:avLst/>
        </a:prstGeom>
        <a:solidFill>
          <a:srgbClr val="F8EFF6">
            <a:alpha val="90000"/>
          </a:srgb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500" kern="1200"/>
            <a:t>• </a:t>
          </a:r>
          <a:r>
            <a:rPr lang="en-FI" sz="1500" b="0" i="0" kern="1200"/>
            <a:t>Mitä JOUSI-opintojen sisältöjä, toteutusmalleja ja rakenteita </a:t>
          </a:r>
          <a:r>
            <a:rPr lang="en-FI" sz="1500" b="0" i="0" kern="1200">
              <a:solidFill>
                <a:schemeClr val="tx1"/>
              </a:solidFill>
            </a:rPr>
            <a:t>tulisi kehittää edelleen? </a:t>
          </a:r>
          <a:endParaRPr lang="en-GB" sz="1500" b="0" kern="1200">
            <a:solidFill>
              <a:schemeClr val="tx1"/>
            </a:solidFill>
          </a:endParaRP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500" kern="1200"/>
            <a:t>• </a:t>
          </a:r>
          <a:r>
            <a:rPr lang="en-FI" sz="1500" b="0" i="0" kern="1200"/>
            <a:t>Miten koulutusohjelmien ja eri korkeakoulujen välistä yhteistyötä JOUSI-opinnoissa tulisi kehittää edelleen?</a:t>
          </a:r>
          <a:endParaRPr lang="en-GB" sz="1500" kern="1200"/>
        </a:p>
      </dsp:txBody>
      <dsp:txXfrm>
        <a:off x="3106867" y="4002181"/>
        <a:ext cx="7797267" cy="9279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4/layout/HorizontalActionList">
  <dgm:title val=""/>
  <dgm:desc val=""/>
  <dgm:catLst>
    <dgm:cat type="textcard" pri="2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95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bgOutline"/>
      <dgm:constr type="primFontSz" for="des" forName="parTx" val="54"/>
      <dgm:constr type="primFontSz" for="des" forName="bgOutline" refType="primFontSz" refFor="des" refForName="parTx" op="lte" fact="0.75"/>
      <dgm:constr type="h" for="des" forName="bgOutline" op="equ"/>
      <dgm:constr type="w" for="ch" forName="space" op="equ" val="3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bgOutline"/>
          <dgm:constr type="t" for="ch" forName="bgOutline" refType="h" refFor="ch" refForName="parTx" fact="0.97"/>
          <dgm:constr type="w" for="ch" forName="bgOutline" refType="w"/>
          <dgm:constr type="h" for="ch" forName="bgOutline" refType="h" fact="0.75"/>
        </dgm:constrLst>
        <dgm:ruleLst/>
        <dgm:layoutNode name="parTx" styleLbl="alignNode1">
          <dgm:varLst>
            <dgm:chMax val="0"/>
            <dgm:chPref val="0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ound2SameRect" r:blip="" zOrderOff="3">
            <dgm:adjLst>
              <dgm:adj idx="1" val="0.45"/>
            </dgm:adjLst>
          </dgm:shape>
          <dgm:presOf axis="self" ptType="node"/>
          <dgm:constrLst>
            <dgm:constr type="h" refType="w" op="lte" fact="0.3"/>
            <dgm:constr type="h"/>
            <dgm:constr type="tMarg" refType="w" fact="0.224"/>
            <dgm:constr type="bMarg" refType="w" fact="0.224"/>
            <dgm:constr type="lMarg" refType="w" fact="0.224"/>
            <dgm:constr type="rMarg" refType="w" fact="0.224"/>
          </dgm:constrLst>
          <dgm:ruleLst>
            <dgm:rule type="primFontSz" val="14" fact="NaN" max="NaN"/>
          </dgm:ruleLst>
        </dgm:layoutNode>
        <dgm:layoutNode name="bgOutline" styleLbl="fgAcc1">
          <dgm:varLst>
            <dgm:bulletEnabled/>
          </dgm:varLst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rot="180" type="round2SameRect" r:blip="">
            <dgm:adjLst>
              <dgm:adj idx="1" val="0.15"/>
              <dgm:adj idx="2" val="0"/>
            </dgm:adjLst>
          </dgm:shape>
          <dgm:presOf axis="des" ptType="node"/>
          <dgm:constrLst>
            <dgm:constr type="primFontSz" val="28"/>
            <dgm:constr type="tMarg" refType="w" fact="0.12"/>
            <dgm:constr type="bMarg" refType="w" fact="0.12"/>
            <dgm:constr type="lMarg" refType="w" fact="0.12"/>
            <dgm:constr type="rMarg" refType="w" fact="0.12"/>
          </dgm:constrLst>
          <dgm:ruleLst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#1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#2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BF76F2-6FBC-4E5D-9E56-2B6D20EA1A1B}" type="datetimeFigureOut">
              <a:rPr lang="en-FI" smtClean="0"/>
              <a:t>08/19/2026</a:t>
            </a:fld>
            <a:endParaRPr lang="en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9E6C03-CFA9-45D0-9349-F7B88BA17B0F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821373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9E6C03-CFA9-45D0-9349-F7B88BA17B0F}" type="slidenum">
              <a:rPr lang="en-FI" smtClean="0"/>
              <a:t>4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0517881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74B211-B94A-48C8-A74C-330909735309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26408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9E6C03-CFA9-45D0-9349-F7B88BA17B0F}" type="slidenum">
              <a:rPr lang="en-FI" smtClean="0"/>
              <a:t>6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5442313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9E6C03-CFA9-45D0-9349-F7B88BA17B0F}" type="slidenum">
              <a:rPr lang="en-FI" smtClean="0"/>
              <a:t>11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608895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9E6C03-CFA9-45D0-9349-F7B88BA17B0F}" type="slidenum">
              <a:rPr lang="en-FI" smtClean="0"/>
              <a:t>14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3925593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E56BF6-3972-A26D-DDF9-AF072CB53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890BA6-2C23-22C4-606C-8689A23E95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520DAB-1852-CB77-3E1E-394B500869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8EF4CA-A477-D533-F6B4-A02901CC0D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9E6C03-CFA9-45D0-9349-F7B88BA17B0F}" type="slidenum">
              <a:rPr lang="en-FI" smtClean="0"/>
              <a:t>15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3875570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9E6C03-CFA9-45D0-9349-F7B88BA17B0F}" type="slidenum">
              <a:rPr lang="en-FI" smtClean="0"/>
              <a:t>16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7388087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21C76-5294-480C-C8C8-EAAC0356C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20899C-41CC-6923-1387-9AFCB02013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C8DDD9-7C99-2136-8B10-37A7C1BA55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3F3CA2-0CF0-339B-7E83-4A281E1D8D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9E6C03-CFA9-45D0-9349-F7B88BA17B0F}" type="slidenum">
              <a:rPr lang="en-FI" smtClean="0"/>
              <a:t>18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9292098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9E6C03-CFA9-45D0-9349-F7B88BA17B0F}" type="slidenum">
              <a:rPr lang="en-FI" smtClean="0"/>
              <a:t>19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177377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E3DD1-651F-F00B-20AD-BC6CFDF7E5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0F034D-8C01-F8FD-EF77-AF773F38EA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7F59EF-6183-C6C6-526C-13BDFDA95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45F4F-A447-44C9-94CC-DC91DC89BD4E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971C06-52E4-4034-CA72-181569754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0FADF2-C001-4791-F1C0-344B65A65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5D0F0-2724-47A8-A830-0EECAC0B84F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8868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735AF-38F1-4713-6B0F-DF7763ABC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F19837-D1DD-3E0E-2FD1-50776DA84A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08DB27-4C20-1B37-EAF1-43F79B973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45F4F-A447-44C9-94CC-DC91DC89BD4E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935E0D-CB4A-7889-85E8-BF4B94C51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76A058-EB19-434B-FD9E-7090A8CF9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5D0F0-2724-47A8-A830-0EECAC0B84F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16657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5287FA6-4536-1A7C-2D56-08A9F60A87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7EEBB3-3876-A953-D9FC-E8C2512319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57DCB3-553B-8193-754E-4C0717AB6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45F4F-A447-44C9-94CC-DC91DC89BD4E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27113-8A19-418F-486F-080B81DED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EE4ED7-221D-2457-936A-1DA6A7A02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5D0F0-2724-47A8-A830-0EECAC0B84F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30943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A945E-1548-1F3D-4236-3FB06EAD6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341272-934C-EDFF-997E-FD0E9858E7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54C658-D2DC-1667-5FC5-B293F94D7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45F4F-A447-44C9-94CC-DC91DC89BD4E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DD98B8-AF7C-2D46-D8DA-904C36F0C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A53BC9-FACD-A53A-5292-F233A6575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5D0F0-2724-47A8-A830-0EECAC0B84F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95014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C896C-F61C-1E30-7077-B1AFF3022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CF1B31-602D-D923-C2AB-53D293D997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042FE5-2F59-F0B2-6DC0-2A28A0562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45F4F-A447-44C9-94CC-DC91DC89BD4E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6E2D0E-E4F0-67C4-2228-535AEC7C9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789F26-A0A8-58AF-E8CD-9269376AA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5D0F0-2724-47A8-A830-0EECAC0B84F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17018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A2757-1D99-A6CB-DFB2-81289E314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3601B-452D-A793-690E-E03363E979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BA5D33-CC82-2E40-BBF1-0889E23FC0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C0AFAD-19A6-048E-BE84-20981C2C3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45F4F-A447-44C9-94CC-DC91DC89BD4E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A9B4C6-FF2E-EF64-F688-4DA11C10C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3DE158-C730-9E98-E41E-F5D88BD6C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5D0F0-2724-47A8-A830-0EECAC0B84F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01659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5A1AD-DA4C-EC78-0C3E-C58B4A507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1CA53-D819-18B1-864C-406828AA4A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9C46DD-27A5-097F-55FB-650D44AFBA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77222D-3422-6F4D-C2EC-6F2704E81C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C70B7D-39C2-A5B2-11CF-54D25BD8EA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657FE5-F6CD-D991-7455-B2F00F63E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45F4F-A447-44C9-94CC-DC91DC89BD4E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59E0C6-F355-679D-4519-F5101CF57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605E66-B575-E9B5-FCFB-6EF895808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5D0F0-2724-47A8-A830-0EECAC0B84F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082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3CE3A-5D06-441B-B4EE-596DE88A4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B11ED1-3647-8758-6AEE-A5DB92936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45F4F-A447-44C9-94CC-DC91DC89BD4E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40EFB7-77EE-CDA3-78F6-EF28F3530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9B041D-9FC6-0701-D97A-4EA81F7A5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5D0F0-2724-47A8-A830-0EECAC0B84F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69566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120A9C-EF43-927E-6CE1-E5FA61447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45F4F-A447-44C9-94CC-DC91DC89BD4E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DEC4AE-9A48-652F-E146-C40967370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67CB70-77D6-83FD-7B9B-EF68B4391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5D0F0-2724-47A8-A830-0EECAC0B84F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09357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E3EE8-4182-F911-0313-6A5B4AEBC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059B5-0562-D8A9-BCD4-6BFF4FB45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5EE7EF-3423-C83C-D7E4-F8254D24A7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BB7243-2496-7A20-28C6-D03A30848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45F4F-A447-44C9-94CC-DC91DC89BD4E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006ADE-704A-097B-71B8-D86A06BA7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84814C-EB2D-0632-F4CA-166943E6B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5D0F0-2724-47A8-A830-0EECAC0B84F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49752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BD912-B66B-FCCA-C724-EB119CABF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6010A2-19C2-73DA-6916-BDC0A98F1A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205E71-93F2-2BC0-A737-22968EE198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56ED9F-BDAF-276A-5142-A06C21E4D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45F4F-A447-44C9-94CC-DC91DC89BD4E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59F855-5B0F-4175-9F45-5FFA63907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0077F8-84D6-AEB5-0EB8-8901FFAA3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5D0F0-2724-47A8-A830-0EECAC0B84F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33995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C40F36-05F6-5974-9DCD-283B94B81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9B99E-4B67-190D-9D00-61EF172F86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E4BC88-1321-22D3-3BBC-2833D4697B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45F4F-A447-44C9-94CC-DC91DC89BD4E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4D0812-AACA-0593-D1ED-5FE13A2F67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DA030A-7309-B60F-395C-55A00F234F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5D0F0-2724-47A8-A830-0EECAC0B84F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20009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6EA69-C786-F335-303A-F1532981A70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13218"/>
            <a:ext cx="9144000" cy="885192"/>
          </a:xfrm>
        </p:spPr>
        <p:txBody>
          <a:bodyPr>
            <a:normAutofit fontScale="90000"/>
          </a:bodyPr>
          <a:lstStyle/>
          <a:p>
            <a:r>
              <a:rPr lang="fi-FI"/>
              <a:t>JOUSI-opinnot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9348FD-5C59-6449-3650-EF6090A671B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376341"/>
            <a:ext cx="9144000" cy="165576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i-FI"/>
              <a:t>Tutkimusosaamisen opintokokonaisuus terveysalan </a:t>
            </a:r>
            <a:endParaRPr lang="en-FI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i-FI"/>
              <a:t>ammattikorkeakoulutuksen opetussuunnitelmatyöhön</a:t>
            </a:r>
            <a:endParaRPr lang="en-FI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fi-FI" sz="1400"/>
          </a:p>
          <a:p>
            <a:r>
              <a:rPr lang="fi-FI" b="1"/>
              <a:t>Käyttöönotto ammattikorkeakouluissa</a:t>
            </a:r>
          </a:p>
          <a:p>
            <a:endParaRPr lang="fi-FI"/>
          </a:p>
          <a:p>
            <a:endParaRPr lang="fi-FI"/>
          </a:p>
          <a:p>
            <a:endParaRPr lang="fi-FI"/>
          </a:p>
          <a:p>
            <a:endParaRPr lang="fi-FI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12D1052-D0B1-B404-4CE9-378D77ACA3A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1606082" y="5257009"/>
            <a:ext cx="9144000" cy="2791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1600"/>
              <a:t>JOUSI-tiimi</a:t>
            </a:r>
          </a:p>
          <a:p>
            <a:r>
              <a:rPr lang="fi-FI" sz="1600"/>
              <a:t>2026</a:t>
            </a:r>
          </a:p>
        </p:txBody>
      </p:sp>
      <p:pic>
        <p:nvPicPr>
          <p:cNvPr id="6" name="Picture 5" descr="Opetus- ja kulttuuriministeriön kaksikielinen sininen logo.">
            <a:extLst>
              <a:ext uri="{FF2B5EF4-FFF2-40B4-BE49-F238E27FC236}">
                <a16:creationId xmlns:a16="http://schemas.microsoft.com/office/drawing/2014/main" id="{4A5DA47A-88FD-80CC-D762-05622AFA42B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47" y="359992"/>
            <a:ext cx="7319314" cy="1786942"/>
          </a:xfrm>
          <a:prstGeom prst="rect">
            <a:avLst/>
          </a:prstGeom>
        </p:spPr>
      </p:pic>
      <p:pic>
        <p:nvPicPr>
          <p:cNvPr id="9" name="Picture 8" descr="JOUSI-hankkeen violetti ja vaaleanpunainen abstrakti logo, jossa teksti ‘JOUSI’.">
            <a:extLst>
              <a:ext uri="{FF2B5EF4-FFF2-40B4-BE49-F238E27FC236}">
                <a16:creationId xmlns:a16="http://schemas.microsoft.com/office/drawing/2014/main" id="{3019E63C-C4DE-3AA8-4A1E-BFC0109AE4E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16" b="2084"/>
          <a:stretch/>
        </p:blipFill>
        <p:spPr>
          <a:xfrm>
            <a:off x="8564137" y="207276"/>
            <a:ext cx="3472716" cy="2387600"/>
          </a:xfrm>
          <a:prstGeom prst="rect">
            <a:avLst/>
          </a:prstGeom>
        </p:spPr>
      </p:pic>
      <p:pic>
        <p:nvPicPr>
          <p:cNvPr id="5" name="Picture 4" descr="LAUREA-ammattikorkeakoulun logo, jossa musta teksti LAUREA, joka on jaettu kahdelle riville. ">
            <a:extLst>
              <a:ext uri="{FF2B5EF4-FFF2-40B4-BE49-F238E27FC236}">
                <a16:creationId xmlns:a16="http://schemas.microsoft.com/office/drawing/2014/main" id="{DE745299-AB49-0B79-BC0C-0E3E0668E36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58878"/>
            <a:ext cx="1539821" cy="1453977"/>
          </a:xfrm>
          <a:prstGeom prst="rect">
            <a:avLst/>
          </a:prstGeom>
        </p:spPr>
      </p:pic>
      <p:pic>
        <p:nvPicPr>
          <p:cNvPr id="12" name="Picture 11" descr="Turun yliopiston logo, musta tunnus ja tekstilogo TURUN YLIOPISTO.">
            <a:extLst>
              <a:ext uri="{FF2B5EF4-FFF2-40B4-BE49-F238E27FC236}">
                <a16:creationId xmlns:a16="http://schemas.microsoft.com/office/drawing/2014/main" id="{ABF68CBB-976A-2131-7135-C5FA83D4D3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5777742"/>
            <a:ext cx="2510734" cy="1016250"/>
          </a:xfrm>
          <a:prstGeom prst="rect">
            <a:avLst/>
          </a:prstGeom>
        </p:spPr>
      </p:pic>
      <p:pic>
        <p:nvPicPr>
          <p:cNvPr id="11" name="Picture 10" descr="Turun ammattikorkeakoulun logo, musta tekstilogo TURKU AMK ja keltainen tähtimäinen symboli.">
            <a:extLst>
              <a:ext uri="{FF2B5EF4-FFF2-40B4-BE49-F238E27FC236}">
                <a16:creationId xmlns:a16="http://schemas.microsoft.com/office/drawing/2014/main" id="{99524210-4868-1C3C-416B-BBFB51A9E9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12068" y="5654269"/>
            <a:ext cx="2565614" cy="1016250"/>
          </a:xfrm>
          <a:prstGeom prst="rect">
            <a:avLst/>
          </a:prstGeom>
        </p:spPr>
      </p:pic>
      <p:pic>
        <p:nvPicPr>
          <p:cNvPr id="10" name="Picture 9" descr="Satakunnan ammattikorkeakoulun logo, musta tekstilogo samk ja siniset pyöreät muotoelementit.">
            <a:extLst>
              <a:ext uri="{FF2B5EF4-FFF2-40B4-BE49-F238E27FC236}">
                <a16:creationId xmlns:a16="http://schemas.microsoft.com/office/drawing/2014/main" id="{F7B33E97-1653-A506-E755-3053A31CA7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7682" y="5735637"/>
            <a:ext cx="1987468" cy="853514"/>
          </a:xfrm>
          <a:prstGeom prst="rect">
            <a:avLst/>
          </a:prstGeom>
        </p:spPr>
      </p:pic>
      <p:pic>
        <p:nvPicPr>
          <p:cNvPr id="8" name="Picture 7" descr="Oulun ammattikorkeakoulun logo, oranssi tekstilogo OAMK ja pieni oranssi nuolimainen merkki.">
            <a:extLst>
              <a:ext uri="{FF2B5EF4-FFF2-40B4-BE49-F238E27FC236}">
                <a16:creationId xmlns:a16="http://schemas.microsoft.com/office/drawing/2014/main" id="{4B1C07B1-71C9-BD49-3FA3-099F480495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46314" y="5843227"/>
            <a:ext cx="1577846" cy="853514"/>
          </a:xfrm>
          <a:prstGeom prst="rect">
            <a:avLst/>
          </a:prstGeom>
        </p:spPr>
      </p:pic>
      <p:pic>
        <p:nvPicPr>
          <p:cNvPr id="7" name="Picture 6" descr="Oulun yliopiston logo, sininen symboli ja tekstilogo OULUN YLIOPISTO.">
            <a:extLst>
              <a:ext uri="{FF2B5EF4-FFF2-40B4-BE49-F238E27FC236}">
                <a16:creationId xmlns:a16="http://schemas.microsoft.com/office/drawing/2014/main" id="{07D028F7-8736-9061-90C6-B7C60B39D29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98243" y="5549467"/>
            <a:ext cx="1969000" cy="113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571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3">
            <a:extLst>
              <a:ext uri="{FF2B5EF4-FFF2-40B4-BE49-F238E27FC236}">
                <a16:creationId xmlns:a16="http://schemas.microsoft.com/office/drawing/2014/main" id="{16800FB1-EFEA-E1B1-DD49-10E9C351636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54676" y="847040"/>
            <a:ext cx="11061356" cy="129068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Calibri Light"/>
                <a:cs typeface="Calibri Light"/>
              </a:rPr>
              <a:t>JOUSI-opintojen</a:t>
            </a:r>
            <a:r>
              <a:rPr kumimoji="0" lang="fi-FI" sz="4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 Light"/>
                <a:ea typeface="Calibri Light"/>
                <a:cs typeface="Calibri Light"/>
              </a:rPr>
              <a:t> sisältö ja rakenne</a:t>
            </a:r>
          </a:p>
        </p:txBody>
      </p:sp>
      <p:grpSp>
        <p:nvGrpSpPr>
          <p:cNvPr id="2" name="Group 1" descr="JOUSI-opintojen sisältö ja rakenne: kolme peräkkäistä opintosisältöä: 1) kehittämistyön, näyttöön perustuvan toiminnan ja tutkimuksen perusteet, 2) tutkimusmenetelmien perusteet ja 3) tutkimusmenetelmien soveltaminen. Nämä johtavat nuolella neljänteen opintosisältöön, tutkimusraportin laatimiseen.">
            <a:extLst>
              <a:ext uri="{FF2B5EF4-FFF2-40B4-BE49-F238E27FC236}">
                <a16:creationId xmlns:a16="http://schemas.microsoft.com/office/drawing/2014/main" id="{A9B26CB4-83C2-0500-20D3-3E8012833492}"/>
              </a:ext>
            </a:extLst>
          </p:cNvPr>
          <p:cNvGrpSpPr/>
          <p:nvPr/>
        </p:nvGrpSpPr>
        <p:grpSpPr>
          <a:xfrm>
            <a:off x="1077684" y="1719692"/>
            <a:ext cx="9688287" cy="4659337"/>
            <a:chOff x="1077684" y="1719692"/>
            <a:chExt cx="9688287" cy="4659337"/>
          </a:xfrm>
        </p:grpSpPr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80EB9347-9B3B-5C81-4934-2FA0DCEDD4A7}"/>
                </a:ext>
              </a:extLst>
            </p:cNvPr>
            <p:cNvCxnSpPr>
              <a:cxnSpLocks/>
            </p:cNvCxnSpPr>
            <p:nvPr/>
          </p:nvCxnSpPr>
          <p:spPr>
            <a:xfrm>
              <a:off x="9225202" y="4560115"/>
              <a:ext cx="0" cy="35305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03B04A44-4208-DE0C-F5A2-CC2544D28B7B}"/>
                </a:ext>
              </a:extLst>
            </p:cNvPr>
            <p:cNvGrpSpPr/>
            <p:nvPr/>
          </p:nvGrpSpPr>
          <p:grpSpPr>
            <a:xfrm>
              <a:off x="1077684" y="4913172"/>
              <a:ext cx="9686726" cy="1465857"/>
              <a:chOff x="1077684" y="5025086"/>
              <a:chExt cx="10007761" cy="1517227"/>
            </a:xfrm>
          </p:grpSpPr>
          <p:sp>
            <p:nvSpPr>
              <p:cNvPr id="20" name="Rounded Rectangle 19">
                <a:extLst>
                  <a:ext uri="{FF2B5EF4-FFF2-40B4-BE49-F238E27FC236}">
                    <a16:creationId xmlns:a16="http://schemas.microsoft.com/office/drawing/2014/main" id="{96E04149-D7BF-2E9E-D587-FDAC5F54A36D}"/>
                  </a:ext>
                </a:extLst>
              </p:cNvPr>
              <p:cNvSpPr/>
              <p:nvPr/>
            </p:nvSpPr>
            <p:spPr>
              <a:xfrm>
                <a:off x="1077684" y="5025086"/>
                <a:ext cx="10007761" cy="1517227"/>
              </a:xfrm>
              <a:prstGeom prst="roundRect">
                <a:avLst>
                  <a:gd name="adj" fmla="val 17044"/>
                </a:avLst>
              </a:prstGeom>
              <a:solidFill>
                <a:srgbClr val="F8EFF5"/>
              </a:solidFill>
              <a:ln w="63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FI"/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1672941-70DD-6E3E-6BD9-F26925DB2013}"/>
                  </a:ext>
                </a:extLst>
              </p:cNvPr>
              <p:cNvSpPr txBox="1"/>
              <p:nvPr/>
            </p:nvSpPr>
            <p:spPr>
              <a:xfrm>
                <a:off x="1526944" y="5165132"/>
                <a:ext cx="9138112" cy="12371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fi-FI" sz="1600" b="1">
                    <a:solidFill>
                      <a:srgbClr val="000000"/>
                    </a:solidFill>
                    <a:effectLst/>
                    <a:ea typeface="Yu Gothic" panose="020B0400000000000000" pitchFamily="34" charset="-128"/>
                    <a:cs typeface="Arial" panose="020B0604020202020204" pitchFamily="34" charset="0"/>
                  </a:rPr>
                  <a:t>Opintosisältö 4:</a:t>
                </a:r>
                <a:r>
                  <a:rPr lang="fi-FI" sz="1600">
                    <a:solidFill>
                      <a:srgbClr val="000000"/>
                    </a:solidFill>
                    <a:effectLst/>
                    <a:ea typeface="Yu Gothic" panose="020B0400000000000000" pitchFamily="34" charset="-128"/>
                    <a:cs typeface="Arial" panose="020B0604020202020204" pitchFamily="34" charset="0"/>
                  </a:rPr>
                  <a:t> Tutkimusraportin laatiminen</a:t>
                </a:r>
                <a:endParaRPr lang="en-FI" sz="1600">
                  <a:effectLst/>
                  <a:ea typeface="Yu Gothic" panose="020B0400000000000000" pitchFamily="34" charset="-128"/>
                  <a:cs typeface="Arial" panose="020B060402020202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fi-FI" sz="1600" b="1">
                    <a:solidFill>
                      <a:srgbClr val="000000"/>
                    </a:solidFill>
                    <a:effectLst/>
                    <a:ea typeface="Yu Gothic" panose="020B0400000000000000" pitchFamily="34" charset="-128"/>
                    <a:cs typeface="Arial" panose="020B0604020202020204" pitchFamily="34" charset="0"/>
                  </a:rPr>
                  <a:t>Tavoitteena</a:t>
                </a:r>
                <a:r>
                  <a:rPr lang="fi-FI" sz="1600">
                    <a:solidFill>
                      <a:srgbClr val="000000"/>
                    </a:solidFill>
                    <a:effectLst/>
                    <a:ea typeface="Yu Gothic" panose="020B0400000000000000" pitchFamily="34" charset="-128"/>
                    <a:cs typeface="Arial" panose="020B0604020202020204" pitchFamily="34" charset="0"/>
                  </a:rPr>
                  <a:t> on, että opiskelija osaa laatia opinnäytetyönä tieteellisiä periaatteita noudattavan kirjallisuuskatsauksen, sisältäen tiedekorkeakoulussa tarvittavat valmiudet kriittiseen tiedon lukemiseen, systemaattiseen tiedon hakuun ja aiemman tutkimustiedon tiivistämiseen (FiNQF6). </a:t>
                </a:r>
                <a:endParaRPr lang="en-FI" sz="1600">
                  <a:effectLst/>
                  <a:ea typeface="Yu Gothic" panose="020B0400000000000000" pitchFamily="34" charset="-128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3D4231FD-5298-C53D-890D-E940303D111A}"/>
                </a:ext>
              </a:extLst>
            </p:cNvPr>
            <p:cNvGrpSpPr/>
            <p:nvPr/>
          </p:nvGrpSpPr>
          <p:grpSpPr>
            <a:xfrm>
              <a:off x="4387040" y="1719693"/>
              <a:ext cx="3081538" cy="2844683"/>
              <a:chOff x="4496718" y="1719693"/>
              <a:chExt cx="3183666" cy="2944373"/>
            </a:xfrm>
          </p:grpSpPr>
          <p:sp>
            <p:nvSpPr>
              <p:cNvPr id="39" name="Rounded Rectangle 38">
                <a:extLst>
                  <a:ext uri="{FF2B5EF4-FFF2-40B4-BE49-F238E27FC236}">
                    <a16:creationId xmlns:a16="http://schemas.microsoft.com/office/drawing/2014/main" id="{E5E340B0-9DA2-B778-7CDD-A34B4897DD67}"/>
                  </a:ext>
                </a:extLst>
              </p:cNvPr>
              <p:cNvSpPr/>
              <p:nvPr/>
            </p:nvSpPr>
            <p:spPr>
              <a:xfrm>
                <a:off x="4496718" y="1719693"/>
                <a:ext cx="3183666" cy="2944373"/>
              </a:xfrm>
              <a:prstGeom prst="roundRect">
                <a:avLst>
                  <a:gd name="adj" fmla="val 8996"/>
                </a:avLst>
              </a:prstGeom>
              <a:solidFill>
                <a:srgbClr val="F8EFF5"/>
              </a:solidFill>
              <a:ln w="6350">
                <a:solidFill>
                  <a:srgbClr val="F8EFF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FI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4AFABAB-EA69-83C8-0517-48065C4957B3}"/>
                  </a:ext>
                </a:extLst>
              </p:cNvPr>
              <p:cNvSpPr txBox="1"/>
              <p:nvPr/>
            </p:nvSpPr>
            <p:spPr>
              <a:xfrm>
                <a:off x="4656000" y="1931878"/>
                <a:ext cx="2880000" cy="252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i-FI" sz="1600" b="1"/>
                  <a:t>Opintosisältö 2: </a:t>
                </a:r>
                <a:endParaRPr lang="en-FI" sz="1600"/>
              </a:p>
              <a:p>
                <a:r>
                  <a:rPr lang="fi-FI" sz="1600"/>
                  <a:t>Tutkimusmenetelmien perusteet</a:t>
                </a:r>
                <a:endParaRPr lang="en-FI" sz="1600"/>
              </a:p>
              <a:p>
                <a:r>
                  <a:rPr lang="fi-FI" sz="1600"/>
                  <a:t> </a:t>
                </a:r>
                <a:endParaRPr lang="en-FI" sz="1600"/>
              </a:p>
              <a:p>
                <a:r>
                  <a:rPr lang="fi-FI" sz="1600" b="1"/>
                  <a:t>Tavoitteena</a:t>
                </a:r>
                <a:r>
                  <a:rPr lang="fi-FI" sz="1600"/>
                  <a:t> on, että opiskelija ymmärtää tutkimuksen tieteelliset ja menetelmälliset perusteet (FiNQF6). </a:t>
                </a:r>
                <a:endParaRPr lang="en-FI" sz="1600"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43D87263-FD19-2738-773A-B7504C521AD4}"/>
                </a:ext>
              </a:extLst>
            </p:cNvPr>
            <p:cNvGrpSpPr/>
            <p:nvPr/>
          </p:nvGrpSpPr>
          <p:grpSpPr>
            <a:xfrm>
              <a:off x="7684433" y="1719692"/>
              <a:ext cx="3081538" cy="2844683"/>
              <a:chOff x="7903392" y="1719692"/>
              <a:chExt cx="3183666" cy="2944373"/>
            </a:xfrm>
          </p:grpSpPr>
          <p:sp>
            <p:nvSpPr>
              <p:cNvPr id="38" name="Rounded Rectangle 37">
                <a:extLst>
                  <a:ext uri="{FF2B5EF4-FFF2-40B4-BE49-F238E27FC236}">
                    <a16:creationId xmlns:a16="http://schemas.microsoft.com/office/drawing/2014/main" id="{FCEF366E-E8B0-BB9D-20C9-6BADBF50416B}"/>
                  </a:ext>
                </a:extLst>
              </p:cNvPr>
              <p:cNvSpPr/>
              <p:nvPr/>
            </p:nvSpPr>
            <p:spPr>
              <a:xfrm>
                <a:off x="7903392" y="1719692"/>
                <a:ext cx="3183666" cy="2944373"/>
              </a:xfrm>
              <a:prstGeom prst="roundRect">
                <a:avLst>
                  <a:gd name="adj" fmla="val 9727"/>
                </a:avLst>
              </a:prstGeom>
              <a:solidFill>
                <a:srgbClr val="F8EFF5"/>
              </a:solidFill>
              <a:ln w="6350">
                <a:solidFill>
                  <a:srgbClr val="F8EFF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FI"/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A3D3187-B8BB-D19F-4518-5C72AD7551BD}"/>
                  </a:ext>
                </a:extLst>
              </p:cNvPr>
              <p:cNvSpPr txBox="1"/>
              <p:nvPr/>
            </p:nvSpPr>
            <p:spPr>
              <a:xfrm>
                <a:off x="8055225" y="1931878"/>
                <a:ext cx="2880000" cy="252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i-FI" sz="1600" b="1"/>
                  <a:t>Opintosisältö 3: </a:t>
                </a:r>
                <a:endParaRPr lang="en-FI" sz="1600"/>
              </a:p>
              <a:p>
                <a:r>
                  <a:rPr lang="fi-FI" sz="1600"/>
                  <a:t>Tutkimusmenetelmien soveltaminen</a:t>
                </a:r>
                <a:endParaRPr lang="en-FI" sz="1600"/>
              </a:p>
              <a:p>
                <a:r>
                  <a:rPr lang="fi-FI" sz="1600"/>
                  <a:t> </a:t>
                </a:r>
                <a:endParaRPr lang="en-FI" sz="1600"/>
              </a:p>
              <a:p>
                <a:r>
                  <a:rPr lang="fi-FI" sz="1600" b="1"/>
                  <a:t>Tavoitteena</a:t>
                </a:r>
                <a:r>
                  <a:rPr lang="fi-FI" sz="1600"/>
                  <a:t> on, että opiskelija osaa soveltaa ja perustella tutkimusmenetelmien valintaa ja käyttöä terveystieteellisessä tutkimuksessa (FiNQF7). </a:t>
                </a:r>
                <a:endParaRPr lang="en-FI" sz="1600"/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B14C194C-857A-E41C-4238-8C025BAB738C}"/>
                </a:ext>
              </a:extLst>
            </p:cNvPr>
            <p:cNvGrpSpPr/>
            <p:nvPr/>
          </p:nvGrpSpPr>
          <p:grpSpPr>
            <a:xfrm>
              <a:off x="1077684" y="1719694"/>
              <a:ext cx="3081538" cy="2844683"/>
              <a:chOff x="1077684" y="1719694"/>
              <a:chExt cx="3183666" cy="2944373"/>
            </a:xfrm>
          </p:grpSpPr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0CC73B30-D4D9-63B3-D657-CBD9E91C31D3}"/>
                  </a:ext>
                </a:extLst>
              </p:cNvPr>
              <p:cNvSpPr/>
              <p:nvPr/>
            </p:nvSpPr>
            <p:spPr>
              <a:xfrm>
                <a:off x="1077684" y="1719694"/>
                <a:ext cx="3183666" cy="2944373"/>
              </a:xfrm>
              <a:prstGeom prst="roundRect">
                <a:avLst>
                  <a:gd name="adj" fmla="val 10092"/>
                </a:avLst>
              </a:prstGeom>
              <a:solidFill>
                <a:srgbClr val="F8EFF5"/>
              </a:solidFill>
              <a:ln w="6350">
                <a:solidFill>
                  <a:srgbClr val="F8EFF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FI"/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4083AEF-58E4-7345-94C0-5B181B92DEC0}"/>
                  </a:ext>
                </a:extLst>
              </p:cNvPr>
              <p:cNvSpPr txBox="1"/>
              <p:nvPr/>
            </p:nvSpPr>
            <p:spPr>
              <a:xfrm>
                <a:off x="1372785" y="1931878"/>
                <a:ext cx="2796442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i-FI" sz="1600" b="1"/>
                  <a:t>Opintosisältö 1: </a:t>
                </a:r>
                <a:endParaRPr lang="en-FI" sz="1600"/>
              </a:p>
              <a:p>
                <a:r>
                  <a:rPr lang="fi-FI" sz="1600"/>
                  <a:t>Kehittämistyön, näyttöön perustuvan toiminnan ja tutkimuksen perusteet</a:t>
                </a:r>
                <a:endParaRPr lang="en-FI" sz="1600"/>
              </a:p>
              <a:p>
                <a:r>
                  <a:rPr lang="fi-FI" sz="1600"/>
                  <a:t> </a:t>
                </a:r>
                <a:endParaRPr lang="en-FI" sz="1600"/>
              </a:p>
              <a:p>
                <a:r>
                  <a:rPr lang="fi-FI" sz="1600" b="1"/>
                  <a:t>Tavoitteena</a:t>
                </a:r>
                <a:r>
                  <a:rPr lang="fi-FI" sz="1600"/>
                  <a:t> on, että opiskelija tunnistaa kehittämistyön, näyttöön perustuvan toiminnan ja tutkimuksen peruskäsitteet (FiNQF6). </a:t>
                </a:r>
                <a:endParaRPr lang="en-FI" sz="1600"/>
              </a:p>
            </p:txBody>
          </p:sp>
        </p:grp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C6D6C64E-77F3-6C2F-BBB0-11BCC0E2FA08}"/>
                </a:ext>
              </a:extLst>
            </p:cNvPr>
            <p:cNvCxnSpPr>
              <a:cxnSpLocks/>
            </p:cNvCxnSpPr>
            <p:nvPr/>
          </p:nvCxnSpPr>
          <p:spPr>
            <a:xfrm>
              <a:off x="2618453" y="4560115"/>
              <a:ext cx="0" cy="35305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C68BF8CB-8E9F-2119-8D90-A30E7CB7E1CB}"/>
                </a:ext>
              </a:extLst>
            </p:cNvPr>
            <p:cNvCxnSpPr>
              <a:cxnSpLocks/>
            </p:cNvCxnSpPr>
            <p:nvPr/>
          </p:nvCxnSpPr>
          <p:spPr>
            <a:xfrm>
              <a:off x="5913299" y="4560115"/>
              <a:ext cx="0" cy="35305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 descr="JOUSI-hankkeen violetti ja vaaleanpunainen abstrakti logo, jossa teksti ‘JOUSI’.">
            <a:extLst>
              <a:ext uri="{FF2B5EF4-FFF2-40B4-BE49-F238E27FC236}">
                <a16:creationId xmlns:a16="http://schemas.microsoft.com/office/drawing/2014/main" id="{A1E9943A-77EA-15B9-7843-E1665123F6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-202" r="3750" b="-352"/>
          <a:stretch>
            <a:fillRect/>
          </a:stretch>
        </p:blipFill>
        <p:spPr>
          <a:xfrm>
            <a:off x="10641661" y="117991"/>
            <a:ext cx="1391325" cy="1458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177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694C8-CA01-97C7-FA49-280D62A38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I"/>
              <a:t>MOOC-opintojakso opin.fi -palvelussa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35C576-9B24-BE4E-9C76-EF27868740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9193306" cy="68944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FI"/>
              <a:t>Osana hanketta on tuotettu soveltavan tutkimusosaamisen verkko-opintojakso, jota voi hyödyntää osana JOUSI-opintoja. </a:t>
            </a:r>
          </a:p>
        </p:txBody>
      </p:sp>
      <p:pic>
        <p:nvPicPr>
          <p:cNvPr id="4" name="Picture 3" descr="Dia kuvaa JOUSI-hankkeessa kehitettyä MOOC-opintojaksoa opin.fi-palvelussa: otsikko “MOOC-opintojakso opin.fi -palvelussa. Tekstissä kerrotaan, että hankkeessa on tuotettu soveltavan tutkimusosaamisen verkkokurssi, jota voi hyödyntää osana JOUSI-opintoja.  Laatikossa esitellään tarkemmin opintojakso ‘Ideasta tutkimukseksi – näyttöön perustuvan terveydenhuollon vahvistaminen (3 op)’ sekä sen kohderyhmä, tavoitteet ja toteutus.”">
            <a:extLst>
              <a:ext uri="{FF2B5EF4-FFF2-40B4-BE49-F238E27FC236}">
                <a16:creationId xmlns:a16="http://schemas.microsoft.com/office/drawing/2014/main" id="{59DF285C-D61D-9A6B-40ED-7A3CCBB9A6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0670" y="2709022"/>
            <a:ext cx="8575363" cy="3783853"/>
          </a:xfrm>
          <a:prstGeom prst="rect">
            <a:avLst/>
          </a:prstGeom>
        </p:spPr>
      </p:pic>
      <p:pic>
        <p:nvPicPr>
          <p:cNvPr id="5" name="Picture 4" descr="JOUSI-hankkeen violetti ja vaaleanpunainen abstrakti logo, jossa teksti ‘JOUSI’.">
            <a:extLst>
              <a:ext uri="{FF2B5EF4-FFF2-40B4-BE49-F238E27FC236}">
                <a16:creationId xmlns:a16="http://schemas.microsoft.com/office/drawing/2014/main" id="{67A44B4F-2D14-D7F6-CB5B-5C0C1A391DF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-202" r="3750" b="-352"/>
          <a:stretch>
            <a:fillRect/>
          </a:stretch>
        </p:blipFill>
        <p:spPr>
          <a:xfrm>
            <a:off x="10356112" y="0"/>
            <a:ext cx="1835888" cy="1923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39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4FFAF-9004-75EE-7CDB-4DAA211B9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DED4D-EC3C-3B34-80E6-3F7C45134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9143423" cy="2852737"/>
          </a:xfrm>
        </p:spPr>
        <p:txBody>
          <a:bodyPr/>
          <a:lstStyle/>
          <a:p>
            <a:r>
              <a:rPr lang="en-FI"/>
              <a:t>3 JOUSI-opintojen käyttöönotto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013C4F-2FA4-458B-4485-922BCB21FB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FI"/>
              <a:t>Diat 13–19</a:t>
            </a:r>
          </a:p>
        </p:txBody>
      </p:sp>
      <p:pic>
        <p:nvPicPr>
          <p:cNvPr id="4" name="Picture 3" descr="JOUSI-hankkeen violetti ja vaaleanpunainen abstrakti logo, jossa teksti ‘JOUSI’.">
            <a:extLst>
              <a:ext uri="{FF2B5EF4-FFF2-40B4-BE49-F238E27FC236}">
                <a16:creationId xmlns:a16="http://schemas.microsoft.com/office/drawing/2014/main" id="{7606BF7E-29CB-8446-06E5-D2DDDCD603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72" r="13638"/>
          <a:stretch/>
        </p:blipFill>
        <p:spPr>
          <a:xfrm>
            <a:off x="7181268" y="1094988"/>
            <a:ext cx="5010732" cy="5763012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86851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B770803-0EF6-044D-E484-576977264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61356" cy="1552103"/>
          </a:xfrm>
        </p:spPr>
        <p:txBody>
          <a:bodyPr>
            <a:normAutofit/>
          </a:bodyPr>
          <a:lstStyle/>
          <a:p>
            <a:r>
              <a:rPr lang="fi-FI">
                <a:ea typeface="Calibri Light"/>
                <a:cs typeface="Calibri Light"/>
              </a:rPr>
              <a:t>Huomioi käyttöönoton lähtökohdat</a:t>
            </a:r>
            <a:endParaRPr lang="fi-FI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20E83F-4BE3-FEC2-5FB1-E30E2F89B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317182" cy="4351338"/>
          </a:xfrm>
        </p:spPr>
        <p:txBody>
          <a:bodyPr>
            <a:normAutofit lnSpcReduction="10000"/>
          </a:bodyPr>
          <a:lstStyle/>
          <a:p>
            <a:r>
              <a:rPr lang="fi-FI"/>
              <a:t>JOUSI-opintojen sisältökuvaus on laadittu ammattikorkeakoulujen </a:t>
            </a:r>
            <a:r>
              <a:rPr lang="fi-FI" b="1"/>
              <a:t>opetussuunnitelmatyön tueksi</a:t>
            </a:r>
          </a:p>
          <a:p>
            <a:pPr lvl="1"/>
            <a:r>
              <a:rPr lang="fi-FI"/>
              <a:t>Kyseessä ei ole valmis opintojaksokuvaus, vaan tutkimusosaamisen opetuksen tavoitteiden ja sisältöjen jäsentämistä tukeva kehikko</a:t>
            </a:r>
          </a:p>
          <a:p>
            <a:r>
              <a:rPr lang="en-FI"/>
              <a:t>Käyttöönotossa on hyvä huomioida kunkin koulutusohjelman lähtökohdat sekä se, miten opetus, osaaminen ja yhteistyö järjestetään</a:t>
            </a:r>
            <a:endParaRPr lang="en-FI">
              <a:solidFill>
                <a:srgbClr val="FF0000"/>
              </a:solidFill>
            </a:endParaRPr>
          </a:p>
          <a:p>
            <a:r>
              <a:rPr lang="en-FI"/>
              <a:t>Lisäksi on tärkeää tarkastella ammattikorkeakoulujen ja yliopistojen välistä yhteistyötä sekä yhteistä ymmärrystä tutkimusosaamisen kumuloitumisesta läpi koulutuspolun</a:t>
            </a:r>
            <a:r>
              <a:rPr lang="fi-FI"/>
              <a:t>	</a:t>
            </a:r>
          </a:p>
          <a:p>
            <a:endParaRPr lang="fi-FI"/>
          </a:p>
          <a:p>
            <a:endParaRPr lang="fi-FI"/>
          </a:p>
          <a:p>
            <a:endParaRPr lang="fi-FI"/>
          </a:p>
          <a:p>
            <a:endParaRPr lang="fi-FI"/>
          </a:p>
          <a:p>
            <a:endParaRPr lang="fi-FI"/>
          </a:p>
          <a:p>
            <a:endParaRPr lang="fi-FI"/>
          </a:p>
        </p:txBody>
      </p:sp>
      <p:pic>
        <p:nvPicPr>
          <p:cNvPr id="2" name="Picture 1" descr="JOUSI-hankkeen violetti ja vaaleanpunainen abstrakti logo, jossa teksti ‘JOUSI’.">
            <a:extLst>
              <a:ext uri="{FF2B5EF4-FFF2-40B4-BE49-F238E27FC236}">
                <a16:creationId xmlns:a16="http://schemas.microsoft.com/office/drawing/2014/main" id="{A8A10857-EB39-4C9F-276E-C3D98BFE91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-202" r="3750" b="-352"/>
          <a:stretch>
            <a:fillRect/>
          </a:stretch>
        </p:blipFill>
        <p:spPr>
          <a:xfrm>
            <a:off x="10356112" y="4940773"/>
            <a:ext cx="1835888" cy="1923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7470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JOUSI-hankkeen violetti ja vaaleanpunainen abstrakti logo, jossa teksti ‘JOUSI’.">
            <a:extLst>
              <a:ext uri="{FF2B5EF4-FFF2-40B4-BE49-F238E27FC236}">
                <a16:creationId xmlns:a16="http://schemas.microsoft.com/office/drawing/2014/main" id="{16925942-6F61-AFB4-2270-3EB034BC3B0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-202" r="3750" b="-352"/>
          <a:stretch>
            <a:fillRect/>
          </a:stretch>
        </p:blipFill>
        <p:spPr>
          <a:xfrm>
            <a:off x="10774146" y="0"/>
            <a:ext cx="1417854" cy="14859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30683A-3626-F4B8-8A53-474E7D60E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</p:spPr>
        <p:txBody>
          <a:bodyPr/>
          <a:lstStyle/>
          <a:p>
            <a:r>
              <a:rPr lang="en-FI"/>
              <a:t>Tarkastele JOUSI-opintojen toteutusmuotoja</a:t>
            </a:r>
          </a:p>
        </p:txBody>
      </p:sp>
      <p:grpSp>
        <p:nvGrpSpPr>
          <p:cNvPr id="5" name="Group 4" descr="Dia “JOUSI-opinnot voi ottaa käyttöön” esittelee kolme tapaa hyödyntää JOUSI-opintoja: kokonaisena opintokokonaisuutena, yksittäisinä opintosisältöinä sekä avoimen AMK:n täydentävänä opintokokonaisuutena.">
            <a:extLst>
              <a:ext uri="{FF2B5EF4-FFF2-40B4-BE49-F238E27FC236}">
                <a16:creationId xmlns:a16="http://schemas.microsoft.com/office/drawing/2014/main" id="{A584536F-6AD5-6853-4ECC-493FCF8A8247}"/>
              </a:ext>
            </a:extLst>
          </p:cNvPr>
          <p:cNvGrpSpPr/>
          <p:nvPr/>
        </p:nvGrpSpPr>
        <p:grpSpPr>
          <a:xfrm>
            <a:off x="838216" y="2382519"/>
            <a:ext cx="10515567" cy="3547065"/>
            <a:chOff x="838216" y="2382519"/>
            <a:chExt cx="10515567" cy="3547065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11425FF5-F7D9-6DB1-DC18-F8FA86F16714}"/>
                </a:ext>
              </a:extLst>
            </p:cNvPr>
            <p:cNvSpPr/>
            <p:nvPr/>
          </p:nvSpPr>
          <p:spPr>
            <a:xfrm>
              <a:off x="848290" y="3269881"/>
              <a:ext cx="3426544" cy="2628000"/>
            </a:xfrm>
            <a:custGeom>
              <a:avLst/>
              <a:gdLst>
                <a:gd name="csX0" fmla="*/ 384309 w 3426543"/>
                <a:gd name="csY0" fmla="*/ 0 h 2562059"/>
                <a:gd name="csX1" fmla="*/ 3042234 w 3426543"/>
                <a:gd name="csY1" fmla="*/ 0 h 2562059"/>
                <a:gd name="csX2" fmla="*/ 3426543 w 3426543"/>
                <a:gd name="csY2" fmla="*/ 384309 h 2562059"/>
                <a:gd name="csX3" fmla="*/ 3426543 w 3426543"/>
                <a:gd name="csY3" fmla="*/ 2562059 h 2562059"/>
                <a:gd name="csX4" fmla="*/ 3426543 w 3426543"/>
                <a:gd name="csY4" fmla="*/ 2562059 h 2562059"/>
                <a:gd name="csX5" fmla="*/ 0 w 3426543"/>
                <a:gd name="csY5" fmla="*/ 2562059 h 2562059"/>
                <a:gd name="csX6" fmla="*/ 0 w 3426543"/>
                <a:gd name="csY6" fmla="*/ 2562059 h 2562059"/>
                <a:gd name="csX7" fmla="*/ 0 w 3426543"/>
                <a:gd name="csY7" fmla="*/ 384309 h 2562059"/>
                <a:gd name="csX8" fmla="*/ 384309 w 3426543"/>
                <a:gd name="csY8" fmla="*/ 0 h 256205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426543" h="2562059">
                  <a:moveTo>
                    <a:pt x="3042234" y="2562059"/>
                  </a:moveTo>
                  <a:lnTo>
                    <a:pt x="384309" y="2562059"/>
                  </a:lnTo>
                  <a:cubicBezTo>
                    <a:pt x="172061" y="2562059"/>
                    <a:pt x="0" y="2389998"/>
                    <a:pt x="0" y="2177750"/>
                  </a:cubicBezTo>
                  <a:lnTo>
                    <a:pt x="0" y="0"/>
                  </a:lnTo>
                  <a:lnTo>
                    <a:pt x="0" y="0"/>
                  </a:lnTo>
                  <a:lnTo>
                    <a:pt x="3426543" y="0"/>
                  </a:lnTo>
                  <a:lnTo>
                    <a:pt x="3426543" y="0"/>
                  </a:lnTo>
                  <a:lnTo>
                    <a:pt x="3426543" y="2177750"/>
                  </a:lnTo>
                  <a:cubicBezTo>
                    <a:pt x="3426543" y="2389998"/>
                    <a:pt x="3254482" y="2562059"/>
                    <a:pt x="3042234" y="2562059"/>
                  </a:cubicBezTo>
                  <a:close/>
                </a:path>
              </a:pathLst>
            </a:custGeom>
            <a:ln w="6350"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57617" tIns="288001" rIns="257618" bIns="257617" numCol="1" spcCol="1270" anchor="t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i-FI" sz="1800" kern="1200"/>
                <a:t>Tarkoitettu täydentävinä/vapaavalintaisina opintoina opiskelijoille, jotka haluavat syventää tutkimusosaamistaan tai suunnittelevat jatkavansa opintoja tiedekorkeakouluun. Kokonaisuutena vastaavat noin 30 opintopistettä.</a:t>
              </a:r>
              <a:endParaRPr lang="en-GB" sz="1800" kern="120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24FF41D9-4947-5107-5EE1-935C53DE2EB6}"/>
                </a:ext>
              </a:extLst>
            </p:cNvPr>
            <p:cNvSpPr/>
            <p:nvPr/>
          </p:nvSpPr>
          <p:spPr>
            <a:xfrm>
              <a:off x="838216" y="2382519"/>
              <a:ext cx="3426543" cy="1027963"/>
            </a:xfrm>
            <a:custGeom>
              <a:avLst/>
              <a:gdLst>
                <a:gd name="csX0" fmla="*/ 462583 w 3426543"/>
                <a:gd name="csY0" fmla="*/ 0 h 1027963"/>
                <a:gd name="csX1" fmla="*/ 2963960 w 3426543"/>
                <a:gd name="csY1" fmla="*/ 0 h 1027963"/>
                <a:gd name="csX2" fmla="*/ 3426543 w 3426543"/>
                <a:gd name="csY2" fmla="*/ 462583 h 1027963"/>
                <a:gd name="csX3" fmla="*/ 3426543 w 3426543"/>
                <a:gd name="csY3" fmla="*/ 1027963 h 1027963"/>
                <a:gd name="csX4" fmla="*/ 3426543 w 3426543"/>
                <a:gd name="csY4" fmla="*/ 1027963 h 1027963"/>
                <a:gd name="csX5" fmla="*/ 0 w 3426543"/>
                <a:gd name="csY5" fmla="*/ 1027963 h 1027963"/>
                <a:gd name="csX6" fmla="*/ 0 w 3426543"/>
                <a:gd name="csY6" fmla="*/ 1027963 h 1027963"/>
                <a:gd name="csX7" fmla="*/ 0 w 3426543"/>
                <a:gd name="csY7" fmla="*/ 462583 h 1027963"/>
                <a:gd name="csX8" fmla="*/ 462583 w 3426543"/>
                <a:gd name="csY8" fmla="*/ 0 h 10279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426543" h="1027963">
                  <a:moveTo>
                    <a:pt x="462583" y="0"/>
                  </a:moveTo>
                  <a:lnTo>
                    <a:pt x="2963960" y="0"/>
                  </a:lnTo>
                  <a:cubicBezTo>
                    <a:pt x="3219438" y="0"/>
                    <a:pt x="3426543" y="207105"/>
                    <a:pt x="3426543" y="462583"/>
                  </a:cubicBezTo>
                  <a:lnTo>
                    <a:pt x="3426543" y="1027963"/>
                  </a:lnTo>
                  <a:lnTo>
                    <a:pt x="3426543" y="1027963"/>
                  </a:lnTo>
                  <a:lnTo>
                    <a:pt x="0" y="1027963"/>
                  </a:lnTo>
                  <a:lnTo>
                    <a:pt x="0" y="1027963"/>
                  </a:lnTo>
                  <a:lnTo>
                    <a:pt x="0" y="462583"/>
                  </a:lnTo>
                  <a:cubicBezTo>
                    <a:pt x="0" y="207105"/>
                    <a:pt x="207105" y="0"/>
                    <a:pt x="462583" y="0"/>
                  </a:cubicBezTo>
                  <a:close/>
                </a:path>
              </a:pathLst>
            </a:custGeom>
            <a:solidFill>
              <a:srgbClr val="F8EFF6"/>
            </a:solidFill>
            <a:ln w="6350"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06259" tIns="243486" rIns="406259" bIns="270773" numCol="1" spcCol="1270" anchor="ctr" anchorCtr="0">
              <a:noAutofit/>
            </a:bodyPr>
            <a:lstStyle/>
            <a:p>
              <a:pPr marL="0" lvl="0" indent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i-FI" sz="2000" b="1" kern="1200">
                  <a:solidFill>
                    <a:schemeClr val="tx1"/>
                  </a:solidFill>
                </a:rPr>
                <a:t>JOUSI-opintokokonaisuus</a:t>
              </a:r>
              <a:endParaRPr lang="en-GB" sz="2000" kern="1200">
                <a:solidFill>
                  <a:schemeClr val="tx1"/>
                </a:solidFill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4BD5B60-860A-D1E2-8113-9EEEE43938D0}"/>
                </a:ext>
              </a:extLst>
            </p:cNvPr>
            <p:cNvSpPr/>
            <p:nvPr/>
          </p:nvSpPr>
          <p:spPr>
            <a:xfrm>
              <a:off x="4382728" y="3275186"/>
              <a:ext cx="3426543" cy="2628000"/>
            </a:xfrm>
            <a:custGeom>
              <a:avLst/>
              <a:gdLst>
                <a:gd name="csX0" fmla="*/ 383248 w 3426543"/>
                <a:gd name="csY0" fmla="*/ 0 h 2554987"/>
                <a:gd name="csX1" fmla="*/ 3043295 w 3426543"/>
                <a:gd name="csY1" fmla="*/ 0 h 2554987"/>
                <a:gd name="csX2" fmla="*/ 3426543 w 3426543"/>
                <a:gd name="csY2" fmla="*/ 383248 h 2554987"/>
                <a:gd name="csX3" fmla="*/ 3426543 w 3426543"/>
                <a:gd name="csY3" fmla="*/ 2554987 h 2554987"/>
                <a:gd name="csX4" fmla="*/ 3426543 w 3426543"/>
                <a:gd name="csY4" fmla="*/ 2554987 h 2554987"/>
                <a:gd name="csX5" fmla="*/ 0 w 3426543"/>
                <a:gd name="csY5" fmla="*/ 2554987 h 2554987"/>
                <a:gd name="csX6" fmla="*/ 0 w 3426543"/>
                <a:gd name="csY6" fmla="*/ 2554987 h 2554987"/>
                <a:gd name="csX7" fmla="*/ 0 w 3426543"/>
                <a:gd name="csY7" fmla="*/ 383248 h 2554987"/>
                <a:gd name="csX8" fmla="*/ 383248 w 3426543"/>
                <a:gd name="csY8" fmla="*/ 0 h 25549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426543" h="2554987">
                  <a:moveTo>
                    <a:pt x="3043295" y="2554987"/>
                  </a:moveTo>
                  <a:lnTo>
                    <a:pt x="383248" y="2554987"/>
                  </a:lnTo>
                  <a:cubicBezTo>
                    <a:pt x="171586" y="2554987"/>
                    <a:pt x="0" y="2383401"/>
                    <a:pt x="0" y="2171739"/>
                  </a:cubicBezTo>
                  <a:lnTo>
                    <a:pt x="0" y="0"/>
                  </a:lnTo>
                  <a:lnTo>
                    <a:pt x="0" y="0"/>
                  </a:lnTo>
                  <a:lnTo>
                    <a:pt x="3426543" y="0"/>
                  </a:lnTo>
                  <a:lnTo>
                    <a:pt x="3426543" y="0"/>
                  </a:lnTo>
                  <a:lnTo>
                    <a:pt x="3426543" y="2171739"/>
                  </a:lnTo>
                  <a:cubicBezTo>
                    <a:pt x="3426543" y="2383401"/>
                    <a:pt x="3254957" y="2554987"/>
                    <a:pt x="3043295" y="2554987"/>
                  </a:cubicBezTo>
                  <a:close/>
                </a:path>
              </a:pathLst>
            </a:custGeom>
            <a:ln w="6350"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57307" tIns="288001" rIns="257307" bIns="257307" numCol="1" spcCol="1270" anchor="t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i-FI" sz="1800" kern="1200"/>
                <a:t>JOUSI-opintojen yksittäisiä opintosisältöjä voidaan käyttää täydennettäessä ja tarkennettaessa jo olemassa olevien opintojaksojen tavoitteita ja sisältöjä. </a:t>
              </a:r>
              <a:endParaRPr lang="en-GB" sz="1800" kern="120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F3644EDD-DCD1-FD8C-544E-C2E2FF269F8B}"/>
                </a:ext>
              </a:extLst>
            </p:cNvPr>
            <p:cNvSpPr/>
            <p:nvPr/>
          </p:nvSpPr>
          <p:spPr>
            <a:xfrm>
              <a:off x="4382727" y="2396169"/>
              <a:ext cx="3427200" cy="1029600"/>
            </a:xfrm>
            <a:custGeom>
              <a:avLst/>
              <a:gdLst>
                <a:gd name="csX0" fmla="*/ 462583 w 3426543"/>
                <a:gd name="csY0" fmla="*/ 0 h 1027963"/>
                <a:gd name="csX1" fmla="*/ 2963960 w 3426543"/>
                <a:gd name="csY1" fmla="*/ 0 h 1027963"/>
                <a:gd name="csX2" fmla="*/ 3426543 w 3426543"/>
                <a:gd name="csY2" fmla="*/ 462583 h 1027963"/>
                <a:gd name="csX3" fmla="*/ 3426543 w 3426543"/>
                <a:gd name="csY3" fmla="*/ 1027963 h 1027963"/>
                <a:gd name="csX4" fmla="*/ 3426543 w 3426543"/>
                <a:gd name="csY4" fmla="*/ 1027963 h 1027963"/>
                <a:gd name="csX5" fmla="*/ 0 w 3426543"/>
                <a:gd name="csY5" fmla="*/ 1027963 h 1027963"/>
                <a:gd name="csX6" fmla="*/ 0 w 3426543"/>
                <a:gd name="csY6" fmla="*/ 1027963 h 1027963"/>
                <a:gd name="csX7" fmla="*/ 0 w 3426543"/>
                <a:gd name="csY7" fmla="*/ 462583 h 1027963"/>
                <a:gd name="csX8" fmla="*/ 462583 w 3426543"/>
                <a:gd name="csY8" fmla="*/ 0 h 10279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426543" h="1027963">
                  <a:moveTo>
                    <a:pt x="462583" y="0"/>
                  </a:moveTo>
                  <a:lnTo>
                    <a:pt x="2963960" y="0"/>
                  </a:lnTo>
                  <a:cubicBezTo>
                    <a:pt x="3219438" y="0"/>
                    <a:pt x="3426543" y="207105"/>
                    <a:pt x="3426543" y="462583"/>
                  </a:cubicBezTo>
                  <a:lnTo>
                    <a:pt x="3426543" y="1027963"/>
                  </a:lnTo>
                  <a:lnTo>
                    <a:pt x="3426543" y="1027963"/>
                  </a:lnTo>
                  <a:lnTo>
                    <a:pt x="0" y="1027963"/>
                  </a:lnTo>
                  <a:lnTo>
                    <a:pt x="0" y="1027963"/>
                  </a:lnTo>
                  <a:lnTo>
                    <a:pt x="0" y="462583"/>
                  </a:lnTo>
                  <a:cubicBezTo>
                    <a:pt x="0" y="207105"/>
                    <a:pt x="207105" y="0"/>
                    <a:pt x="462583" y="0"/>
                  </a:cubicBezTo>
                  <a:close/>
                </a:path>
              </a:pathLst>
            </a:custGeom>
            <a:solidFill>
              <a:srgbClr val="F8EFF6"/>
            </a:solidFill>
            <a:ln w="6350"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06259" tIns="243486" rIns="406259" bIns="216000" numCol="1" spcCol="1270" anchor="ctr" anchorCtr="0">
              <a:noAutofit/>
            </a:bodyPr>
            <a:lstStyle/>
            <a:p>
              <a:pPr marL="0" lvl="0" indent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i-FI" sz="2000" b="1" kern="1200">
                  <a:solidFill>
                    <a:schemeClr val="tx1"/>
                  </a:solidFill>
                </a:rPr>
                <a:t>Yksittäiset opintosisällöt</a:t>
              </a:r>
              <a:endParaRPr lang="en-GB" sz="2000" kern="1200">
                <a:solidFill>
                  <a:schemeClr val="tx1"/>
                </a:solidFill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F6125476-5CB6-6435-4A5C-8E8E034F99BB}"/>
                </a:ext>
              </a:extLst>
            </p:cNvPr>
            <p:cNvSpPr/>
            <p:nvPr/>
          </p:nvSpPr>
          <p:spPr>
            <a:xfrm>
              <a:off x="7917166" y="3301584"/>
              <a:ext cx="3426543" cy="2628000"/>
            </a:xfrm>
            <a:custGeom>
              <a:avLst/>
              <a:gdLst>
                <a:gd name="csX0" fmla="*/ 378000 w 3426543"/>
                <a:gd name="csY0" fmla="*/ 0 h 2519997"/>
                <a:gd name="csX1" fmla="*/ 3048543 w 3426543"/>
                <a:gd name="csY1" fmla="*/ 0 h 2519997"/>
                <a:gd name="csX2" fmla="*/ 3426543 w 3426543"/>
                <a:gd name="csY2" fmla="*/ 378000 h 2519997"/>
                <a:gd name="csX3" fmla="*/ 3426543 w 3426543"/>
                <a:gd name="csY3" fmla="*/ 2519997 h 2519997"/>
                <a:gd name="csX4" fmla="*/ 3426543 w 3426543"/>
                <a:gd name="csY4" fmla="*/ 2519997 h 2519997"/>
                <a:gd name="csX5" fmla="*/ 0 w 3426543"/>
                <a:gd name="csY5" fmla="*/ 2519997 h 2519997"/>
                <a:gd name="csX6" fmla="*/ 0 w 3426543"/>
                <a:gd name="csY6" fmla="*/ 2519997 h 2519997"/>
                <a:gd name="csX7" fmla="*/ 0 w 3426543"/>
                <a:gd name="csY7" fmla="*/ 378000 h 2519997"/>
                <a:gd name="csX8" fmla="*/ 378000 w 3426543"/>
                <a:gd name="csY8" fmla="*/ 0 h 25199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426543" h="2519997">
                  <a:moveTo>
                    <a:pt x="3048543" y="2519997"/>
                  </a:moveTo>
                  <a:lnTo>
                    <a:pt x="378000" y="2519997"/>
                  </a:lnTo>
                  <a:cubicBezTo>
                    <a:pt x="169236" y="2519997"/>
                    <a:pt x="0" y="2350761"/>
                    <a:pt x="0" y="2141997"/>
                  </a:cubicBezTo>
                  <a:lnTo>
                    <a:pt x="0" y="0"/>
                  </a:lnTo>
                  <a:lnTo>
                    <a:pt x="0" y="0"/>
                  </a:lnTo>
                  <a:lnTo>
                    <a:pt x="3426543" y="0"/>
                  </a:lnTo>
                  <a:lnTo>
                    <a:pt x="3426543" y="0"/>
                  </a:lnTo>
                  <a:lnTo>
                    <a:pt x="3426543" y="2141997"/>
                  </a:lnTo>
                  <a:cubicBezTo>
                    <a:pt x="3426543" y="2350761"/>
                    <a:pt x="3257307" y="2519997"/>
                    <a:pt x="3048543" y="2519997"/>
                  </a:cubicBezTo>
                  <a:close/>
                </a:path>
              </a:pathLst>
            </a:custGeom>
            <a:ln w="6350"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55769" tIns="288001" rIns="255769" bIns="255769" numCol="1" spcCol="1270" anchor="t" anchorCtr="0">
              <a:no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i-FI" sz="1800" kern="1200"/>
                <a:t>Täydennyskoulutuksena työelämässä toimiville terveysalan ammattilaisille, joiden tavoitteena on syventää tutkimusosaamistaan tai hakeutua opiskelemaan tiedekorkeakouluun.</a:t>
              </a:r>
              <a:endParaRPr lang="en-GB" sz="1800" kern="1200"/>
            </a:p>
            <a:p>
              <a:pPr marL="0"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fi-FI" sz="1800" kern="120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DD862669-34F0-4592-AFF0-358BAC53CCB0}"/>
                </a:ext>
              </a:extLst>
            </p:cNvPr>
            <p:cNvSpPr/>
            <p:nvPr/>
          </p:nvSpPr>
          <p:spPr>
            <a:xfrm>
              <a:off x="7927240" y="2404753"/>
              <a:ext cx="3426543" cy="1027963"/>
            </a:xfrm>
            <a:custGeom>
              <a:avLst/>
              <a:gdLst>
                <a:gd name="csX0" fmla="*/ 462583 w 3426543"/>
                <a:gd name="csY0" fmla="*/ 0 h 1027963"/>
                <a:gd name="csX1" fmla="*/ 2963960 w 3426543"/>
                <a:gd name="csY1" fmla="*/ 0 h 1027963"/>
                <a:gd name="csX2" fmla="*/ 3426543 w 3426543"/>
                <a:gd name="csY2" fmla="*/ 462583 h 1027963"/>
                <a:gd name="csX3" fmla="*/ 3426543 w 3426543"/>
                <a:gd name="csY3" fmla="*/ 1027963 h 1027963"/>
                <a:gd name="csX4" fmla="*/ 3426543 w 3426543"/>
                <a:gd name="csY4" fmla="*/ 1027963 h 1027963"/>
                <a:gd name="csX5" fmla="*/ 0 w 3426543"/>
                <a:gd name="csY5" fmla="*/ 1027963 h 1027963"/>
                <a:gd name="csX6" fmla="*/ 0 w 3426543"/>
                <a:gd name="csY6" fmla="*/ 1027963 h 1027963"/>
                <a:gd name="csX7" fmla="*/ 0 w 3426543"/>
                <a:gd name="csY7" fmla="*/ 462583 h 1027963"/>
                <a:gd name="csX8" fmla="*/ 462583 w 3426543"/>
                <a:gd name="csY8" fmla="*/ 0 h 10279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426543" h="1027963">
                  <a:moveTo>
                    <a:pt x="462583" y="0"/>
                  </a:moveTo>
                  <a:lnTo>
                    <a:pt x="2963960" y="0"/>
                  </a:lnTo>
                  <a:cubicBezTo>
                    <a:pt x="3219438" y="0"/>
                    <a:pt x="3426543" y="207105"/>
                    <a:pt x="3426543" y="462583"/>
                  </a:cubicBezTo>
                  <a:lnTo>
                    <a:pt x="3426543" y="1027963"/>
                  </a:lnTo>
                  <a:lnTo>
                    <a:pt x="3426543" y="1027963"/>
                  </a:lnTo>
                  <a:lnTo>
                    <a:pt x="0" y="1027963"/>
                  </a:lnTo>
                  <a:lnTo>
                    <a:pt x="0" y="1027963"/>
                  </a:lnTo>
                  <a:lnTo>
                    <a:pt x="0" y="462583"/>
                  </a:lnTo>
                  <a:cubicBezTo>
                    <a:pt x="0" y="207105"/>
                    <a:pt x="207105" y="0"/>
                    <a:pt x="462583" y="0"/>
                  </a:cubicBezTo>
                  <a:close/>
                </a:path>
              </a:pathLst>
            </a:custGeom>
            <a:solidFill>
              <a:srgbClr val="F8EFF6"/>
            </a:solidFill>
            <a:ln w="6350"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06259" tIns="279486" rIns="406259" bIns="216000" numCol="1" spcCol="1270" anchor="ctr" anchorCtr="0">
              <a:noAutofit/>
            </a:bodyPr>
            <a:lstStyle/>
            <a:p>
              <a:pPr marL="0" lvl="0" indent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i-FI" sz="2000" b="1" kern="1200">
                  <a:solidFill>
                    <a:schemeClr val="tx1"/>
                  </a:solidFill>
                </a:rPr>
                <a:t>Avoimen AMK:n täydentävä opintokokonaisuus</a:t>
              </a:r>
              <a:endParaRPr lang="en-FI" sz="2000" kern="120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03166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539C59-DDD9-844E-436B-7473F4C59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8A629-E732-AE91-0F06-223C800E3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77130"/>
            <a:ext cx="9243951" cy="1325563"/>
          </a:xfrm>
        </p:spPr>
        <p:txBody>
          <a:bodyPr>
            <a:normAutofit/>
          </a:bodyPr>
          <a:lstStyle/>
          <a:p>
            <a:r>
              <a:rPr lang="en-FI"/>
              <a:t>Varmista opiskelijoiden ennakkovalmiudet JOUSI-opintoihin</a:t>
            </a:r>
            <a:endParaRPr lang="en-FI" sz="1800" b="1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 descr="Dian otsikko “JOUSI-opintoja tukevat opiskelijan ennakkovalmiudet”. Alla kolme rinnakkaista laatikkoa, joissa kuvataan opiskelijan ennakkovalmiuksia: tiedonhaun taidot, kriittinen lukutaito ja kirjoittamisen taidot.">
            <a:extLst>
              <a:ext uri="{FF2B5EF4-FFF2-40B4-BE49-F238E27FC236}">
                <a16:creationId xmlns:a16="http://schemas.microsoft.com/office/drawing/2014/main" id="{52DABF80-E025-5B0D-4E6D-4B66E95E88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0867351"/>
              </p:ext>
            </p:extLst>
          </p:nvPr>
        </p:nvGraphicFramePr>
        <p:xfrm>
          <a:off x="838200" y="2281391"/>
          <a:ext cx="10515600" cy="39016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 descr="JOUSI-hankkeen violetti ja vaaleanpunainen abstrakti logo, jossa teksti ‘JOUSI’.">
            <a:extLst>
              <a:ext uri="{FF2B5EF4-FFF2-40B4-BE49-F238E27FC236}">
                <a16:creationId xmlns:a16="http://schemas.microsoft.com/office/drawing/2014/main" id="{C0564F86-C57B-63C5-7A1F-EAEBE587DB0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-202" r="3750" b="-352"/>
          <a:stretch>
            <a:fillRect/>
          </a:stretch>
        </p:blipFill>
        <p:spPr>
          <a:xfrm>
            <a:off x="10774146" y="0"/>
            <a:ext cx="1417854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6997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JOUSI-hankkeen violetti ja vaaleanpunainen abstrakti logo, jossa teksti ‘JOUSI’.">
            <a:extLst>
              <a:ext uri="{FF2B5EF4-FFF2-40B4-BE49-F238E27FC236}">
                <a16:creationId xmlns:a16="http://schemas.microsoft.com/office/drawing/2014/main" id="{A2DF1542-68BC-A4DD-2AAA-2C9D9A8448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-202" r="3750" b="-352"/>
          <a:stretch>
            <a:fillRect/>
          </a:stretch>
        </p:blipFill>
        <p:spPr>
          <a:xfrm>
            <a:off x="10920548" y="18662"/>
            <a:ext cx="1271451" cy="13324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D8F43C-1DCC-06B9-982B-EC28438B8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0086"/>
            <a:ext cx="10515600" cy="901149"/>
          </a:xfrm>
        </p:spPr>
        <p:txBody>
          <a:bodyPr>
            <a:normAutofit fontScale="90000"/>
          </a:bodyPr>
          <a:lstStyle/>
          <a:p>
            <a:r>
              <a:rPr lang="en-FI"/>
              <a:t>Jäsennä JOUSI-opintojen käyttöönoton kokonaisuus</a:t>
            </a:r>
          </a:p>
        </p:txBody>
      </p:sp>
      <p:graphicFrame>
        <p:nvGraphicFramePr>
          <p:cNvPr id="4" name="Content Placeholder 3" descr="Dia “JOUSI-opintojen käyttöönoton suunnittelu” listaa viisi osa-aluetta: opetussuunnitelma, tavoite ja toteutusmuoto, kohderyhmä, toteuttamisedellytykset ja viestintä, joiden alla on kysymyksiä, jotka ohjaavat JOUSI-opintojen käyttöönoton suunnittelua.">
            <a:extLst>
              <a:ext uri="{FF2B5EF4-FFF2-40B4-BE49-F238E27FC236}">
                <a16:creationId xmlns:a16="http://schemas.microsoft.com/office/drawing/2014/main" id="{1DB48B6D-1332-A283-B7AC-833F67F2DB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3225492"/>
              </p:ext>
            </p:extLst>
          </p:nvPr>
        </p:nvGraphicFramePr>
        <p:xfrm>
          <a:off x="838199" y="1781299"/>
          <a:ext cx="10515601" cy="4711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7656127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46E13-8964-2D7F-21E4-D186855E8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Suunnittele</a:t>
            </a:r>
            <a:r>
              <a:rPr lang="en-GB"/>
              <a:t> </a:t>
            </a:r>
            <a:r>
              <a:rPr lang="fi-FI"/>
              <a:t>JOUSI-opintojen käytännön </a:t>
            </a:r>
            <a:r>
              <a:rPr lang="en-FI"/>
              <a:t>toteutus</a:t>
            </a:r>
            <a:endParaRPr lang="en-FI" sz="2400">
              <a:solidFill>
                <a:srgbClr val="FF0000"/>
              </a:solidFill>
            </a:endParaRPr>
          </a:p>
        </p:txBody>
      </p:sp>
      <p:grpSp>
        <p:nvGrpSpPr>
          <p:cNvPr id="3" name="Group 2" descr="Dia “Käyttöönoton toteutuksessa huomioitavaa” esittelee kolme rinnakkaista osa-aluetta: pedagogiset ratkaisut, resursointi ja toteutuksen tuki. Niiden alla tarkentavia kysymyksiä opetustavoista, oppimisympäristöistä, kontaktitunneista, ohjausresursseista sekä materiaaleista ja yhteisopettajuudesta.">
            <a:extLst>
              <a:ext uri="{FF2B5EF4-FFF2-40B4-BE49-F238E27FC236}">
                <a16:creationId xmlns:a16="http://schemas.microsoft.com/office/drawing/2014/main" id="{F013C930-17CC-6A8A-06AC-8D1EC00677C2}"/>
              </a:ext>
            </a:extLst>
          </p:cNvPr>
          <p:cNvGrpSpPr/>
          <p:nvPr/>
        </p:nvGrpSpPr>
        <p:grpSpPr>
          <a:xfrm>
            <a:off x="838199" y="2055813"/>
            <a:ext cx="10515568" cy="4296173"/>
            <a:chOff x="838215" y="2194548"/>
            <a:chExt cx="10515568" cy="3326809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A7DF4CF9-A7CC-15EB-026D-BE3199A1C71E}"/>
                </a:ext>
              </a:extLst>
            </p:cNvPr>
            <p:cNvSpPr/>
            <p:nvPr/>
          </p:nvSpPr>
          <p:spPr>
            <a:xfrm>
              <a:off x="838215" y="2952135"/>
              <a:ext cx="3426544" cy="2569222"/>
            </a:xfrm>
            <a:custGeom>
              <a:avLst/>
              <a:gdLst>
                <a:gd name="csX0" fmla="*/ 362863 w 3426543"/>
                <a:gd name="csY0" fmla="*/ 0 h 2419084"/>
                <a:gd name="csX1" fmla="*/ 3063680 w 3426543"/>
                <a:gd name="csY1" fmla="*/ 0 h 2419084"/>
                <a:gd name="csX2" fmla="*/ 3426543 w 3426543"/>
                <a:gd name="csY2" fmla="*/ 362863 h 2419084"/>
                <a:gd name="csX3" fmla="*/ 3426543 w 3426543"/>
                <a:gd name="csY3" fmla="*/ 2419084 h 2419084"/>
                <a:gd name="csX4" fmla="*/ 3426543 w 3426543"/>
                <a:gd name="csY4" fmla="*/ 2419084 h 2419084"/>
                <a:gd name="csX5" fmla="*/ 0 w 3426543"/>
                <a:gd name="csY5" fmla="*/ 2419084 h 2419084"/>
                <a:gd name="csX6" fmla="*/ 0 w 3426543"/>
                <a:gd name="csY6" fmla="*/ 2419084 h 2419084"/>
                <a:gd name="csX7" fmla="*/ 0 w 3426543"/>
                <a:gd name="csY7" fmla="*/ 362863 h 2419084"/>
                <a:gd name="csX8" fmla="*/ 362863 w 3426543"/>
                <a:gd name="csY8" fmla="*/ 0 h 24190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426543" h="2419084">
                  <a:moveTo>
                    <a:pt x="3063680" y="2419084"/>
                  </a:moveTo>
                  <a:lnTo>
                    <a:pt x="362863" y="2419084"/>
                  </a:lnTo>
                  <a:cubicBezTo>
                    <a:pt x="162459" y="2419084"/>
                    <a:pt x="0" y="2256625"/>
                    <a:pt x="0" y="2056221"/>
                  </a:cubicBezTo>
                  <a:lnTo>
                    <a:pt x="0" y="0"/>
                  </a:lnTo>
                  <a:lnTo>
                    <a:pt x="0" y="0"/>
                  </a:lnTo>
                  <a:lnTo>
                    <a:pt x="3426543" y="0"/>
                  </a:lnTo>
                  <a:lnTo>
                    <a:pt x="3426543" y="0"/>
                  </a:lnTo>
                  <a:lnTo>
                    <a:pt x="3426543" y="2056221"/>
                  </a:lnTo>
                  <a:cubicBezTo>
                    <a:pt x="3426543" y="2256625"/>
                    <a:pt x="3264084" y="2419084"/>
                    <a:pt x="3063680" y="2419084"/>
                  </a:cubicBezTo>
                  <a:close/>
                </a:path>
              </a:pathLst>
            </a:custGeom>
            <a:ln w="6350"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51336" tIns="288001" rIns="251337" bIns="251336" numCol="1" spcCol="1270" anchor="t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FI" sz="1800" kern="1200"/>
                <a:t>Millaisia opetusmenetelmiä JOUSI-opinnoissa käytetään?</a:t>
              </a:r>
            </a:p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Font typeface="Arial" panose="020B0604020202020204" pitchFamily="34" charset="0"/>
                <a:buNone/>
              </a:pPr>
              <a:r>
                <a:rPr lang="en-FI" sz="1400"/>
                <a:t>L</a:t>
              </a:r>
              <a:r>
                <a:rPr lang="en-FI" sz="1400" kern="1200"/>
                <a:t>uennot, pienryhmätyöskentely, verkkotehtävät, työpajat.</a:t>
              </a:r>
            </a:p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Font typeface="Arial" panose="020B0604020202020204" pitchFamily="34" charset="0"/>
                <a:buNone/>
              </a:pPr>
              <a:endParaRPr lang="en-FI" sz="1400" kern="1200"/>
            </a:p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FI" sz="1800" kern="1200"/>
                <a:t>Millaisissa oppimisympäristöissä opinnot toteutetaan? </a:t>
              </a:r>
            </a:p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n-FI" sz="1400"/>
                <a:t>Lä</a:t>
              </a:r>
              <a:r>
                <a:rPr lang="en-FI" sz="1400" b="0" i="0" u="none" kern="1200"/>
                <a:t>hitoteutus, verkko, hybridi, yhteiset opintoympäristöt.</a:t>
              </a:r>
            </a:p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endParaRPr lang="en-FI" sz="1800" kern="1200"/>
            </a:p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endParaRPr lang="en-FI" sz="1800" kern="120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6C9E280F-7035-5E3C-B47C-6D1D79852935}"/>
                </a:ext>
              </a:extLst>
            </p:cNvPr>
            <p:cNvSpPr/>
            <p:nvPr/>
          </p:nvSpPr>
          <p:spPr>
            <a:xfrm>
              <a:off x="838216" y="2194548"/>
              <a:ext cx="3426543" cy="757587"/>
            </a:xfrm>
            <a:custGeom>
              <a:avLst/>
              <a:gdLst>
                <a:gd name="csX0" fmla="*/ 462583 w 3426543"/>
                <a:gd name="csY0" fmla="*/ 0 h 1027963"/>
                <a:gd name="csX1" fmla="*/ 2963960 w 3426543"/>
                <a:gd name="csY1" fmla="*/ 0 h 1027963"/>
                <a:gd name="csX2" fmla="*/ 3426543 w 3426543"/>
                <a:gd name="csY2" fmla="*/ 462583 h 1027963"/>
                <a:gd name="csX3" fmla="*/ 3426543 w 3426543"/>
                <a:gd name="csY3" fmla="*/ 1027963 h 1027963"/>
                <a:gd name="csX4" fmla="*/ 3426543 w 3426543"/>
                <a:gd name="csY4" fmla="*/ 1027963 h 1027963"/>
                <a:gd name="csX5" fmla="*/ 0 w 3426543"/>
                <a:gd name="csY5" fmla="*/ 1027963 h 1027963"/>
                <a:gd name="csX6" fmla="*/ 0 w 3426543"/>
                <a:gd name="csY6" fmla="*/ 1027963 h 1027963"/>
                <a:gd name="csX7" fmla="*/ 0 w 3426543"/>
                <a:gd name="csY7" fmla="*/ 462583 h 1027963"/>
                <a:gd name="csX8" fmla="*/ 462583 w 3426543"/>
                <a:gd name="csY8" fmla="*/ 0 h 10279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426543" h="1027963">
                  <a:moveTo>
                    <a:pt x="462583" y="0"/>
                  </a:moveTo>
                  <a:lnTo>
                    <a:pt x="2963960" y="0"/>
                  </a:lnTo>
                  <a:cubicBezTo>
                    <a:pt x="3219438" y="0"/>
                    <a:pt x="3426543" y="207105"/>
                    <a:pt x="3426543" y="462583"/>
                  </a:cubicBezTo>
                  <a:lnTo>
                    <a:pt x="3426543" y="1027963"/>
                  </a:lnTo>
                  <a:lnTo>
                    <a:pt x="3426543" y="1027963"/>
                  </a:lnTo>
                  <a:lnTo>
                    <a:pt x="0" y="1027963"/>
                  </a:lnTo>
                  <a:lnTo>
                    <a:pt x="0" y="1027963"/>
                  </a:lnTo>
                  <a:lnTo>
                    <a:pt x="0" y="462583"/>
                  </a:lnTo>
                  <a:cubicBezTo>
                    <a:pt x="0" y="207105"/>
                    <a:pt x="207105" y="0"/>
                    <a:pt x="462583" y="0"/>
                  </a:cubicBezTo>
                  <a:close/>
                </a:path>
              </a:pathLst>
            </a:custGeom>
            <a:solidFill>
              <a:srgbClr val="F8EFF6"/>
            </a:solidFill>
            <a:ln w="6350"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06259" tIns="405486" rIns="406259" bIns="270773" numCol="1" spcCol="1270" anchor="ctr" anchorCtr="0">
              <a:noAutofit/>
            </a:bodyPr>
            <a:lstStyle/>
            <a:p>
              <a:pPr marL="0" lvl="0" indent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i-FI" sz="2000" b="1" kern="1200">
                  <a:solidFill>
                    <a:schemeClr val="tx1"/>
                  </a:solidFill>
                </a:rPr>
                <a:t>Pedagogiset ratkaisut</a:t>
              </a:r>
              <a:endParaRPr lang="en-GB" sz="2000" kern="1200">
                <a:solidFill>
                  <a:schemeClr val="tx1"/>
                </a:solidFill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0CA5007-B319-BBED-1BA2-99E2BD0A8EE0}"/>
                </a:ext>
              </a:extLst>
            </p:cNvPr>
            <p:cNvSpPr/>
            <p:nvPr/>
          </p:nvSpPr>
          <p:spPr>
            <a:xfrm>
              <a:off x="4382728" y="2952135"/>
              <a:ext cx="3426543" cy="2569222"/>
            </a:xfrm>
            <a:custGeom>
              <a:avLst/>
              <a:gdLst>
                <a:gd name="csX0" fmla="*/ 361861 w 3426543"/>
                <a:gd name="csY0" fmla="*/ 0 h 2412407"/>
                <a:gd name="csX1" fmla="*/ 3064682 w 3426543"/>
                <a:gd name="csY1" fmla="*/ 0 h 2412407"/>
                <a:gd name="csX2" fmla="*/ 3426543 w 3426543"/>
                <a:gd name="csY2" fmla="*/ 361861 h 2412407"/>
                <a:gd name="csX3" fmla="*/ 3426543 w 3426543"/>
                <a:gd name="csY3" fmla="*/ 2412407 h 2412407"/>
                <a:gd name="csX4" fmla="*/ 3426543 w 3426543"/>
                <a:gd name="csY4" fmla="*/ 2412407 h 2412407"/>
                <a:gd name="csX5" fmla="*/ 0 w 3426543"/>
                <a:gd name="csY5" fmla="*/ 2412407 h 2412407"/>
                <a:gd name="csX6" fmla="*/ 0 w 3426543"/>
                <a:gd name="csY6" fmla="*/ 2412407 h 2412407"/>
                <a:gd name="csX7" fmla="*/ 0 w 3426543"/>
                <a:gd name="csY7" fmla="*/ 361861 h 2412407"/>
                <a:gd name="csX8" fmla="*/ 361861 w 3426543"/>
                <a:gd name="csY8" fmla="*/ 0 h 241240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426543" h="2412407">
                  <a:moveTo>
                    <a:pt x="3064682" y="2412407"/>
                  </a:moveTo>
                  <a:lnTo>
                    <a:pt x="361861" y="2412407"/>
                  </a:lnTo>
                  <a:cubicBezTo>
                    <a:pt x="162011" y="2412407"/>
                    <a:pt x="0" y="2250396"/>
                    <a:pt x="0" y="2050546"/>
                  </a:cubicBezTo>
                  <a:lnTo>
                    <a:pt x="0" y="0"/>
                  </a:lnTo>
                  <a:lnTo>
                    <a:pt x="0" y="0"/>
                  </a:lnTo>
                  <a:lnTo>
                    <a:pt x="3426543" y="0"/>
                  </a:lnTo>
                  <a:lnTo>
                    <a:pt x="3426543" y="0"/>
                  </a:lnTo>
                  <a:lnTo>
                    <a:pt x="3426543" y="2050546"/>
                  </a:lnTo>
                  <a:cubicBezTo>
                    <a:pt x="3426543" y="2250396"/>
                    <a:pt x="3264532" y="2412407"/>
                    <a:pt x="3064682" y="2412407"/>
                  </a:cubicBezTo>
                  <a:close/>
                </a:path>
              </a:pathLst>
            </a:custGeom>
            <a:ln w="6350"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51042" tIns="288001" rIns="251042" bIns="251042" numCol="1" spcCol="1270" anchor="t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en-FI" sz="1800" kern="1200"/>
                <a:t>Kuinka paljon kontaktiopetusta JOUSI-opinnot edellyttävät?</a:t>
              </a:r>
            </a:p>
            <a:p>
              <a:pPr lvl="0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FI" sz="1400"/>
                <a:t>Lähiopetuksen ja itsenäisen työskentelyn välinen tasapaino.</a:t>
              </a:r>
            </a:p>
            <a:p>
              <a:pPr lvl="0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FI" sz="1400" kern="1200"/>
            </a:p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en-FI" sz="1800" kern="1200"/>
                <a:t>Millaisia ohjausresursseja JOUSI-opintoihin ja opinnäytetöihin tarvitaan?</a:t>
              </a:r>
            </a:p>
            <a:p>
              <a:pPr lvl="0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FI" sz="1400"/>
                <a:t>Opettajien ohjausaika, yhteisohjaus, menetelmäohjaus.</a:t>
              </a:r>
              <a:endParaRPr lang="en-GB" sz="1400" kern="120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269CF0D6-2042-1C05-6638-D5D375589CD9}"/>
                </a:ext>
              </a:extLst>
            </p:cNvPr>
            <p:cNvSpPr/>
            <p:nvPr/>
          </p:nvSpPr>
          <p:spPr>
            <a:xfrm>
              <a:off x="4382728" y="2208101"/>
              <a:ext cx="3426543" cy="744034"/>
            </a:xfrm>
            <a:custGeom>
              <a:avLst/>
              <a:gdLst>
                <a:gd name="csX0" fmla="*/ 462583 w 3426543"/>
                <a:gd name="csY0" fmla="*/ 0 h 1027963"/>
                <a:gd name="csX1" fmla="*/ 2963960 w 3426543"/>
                <a:gd name="csY1" fmla="*/ 0 h 1027963"/>
                <a:gd name="csX2" fmla="*/ 3426543 w 3426543"/>
                <a:gd name="csY2" fmla="*/ 462583 h 1027963"/>
                <a:gd name="csX3" fmla="*/ 3426543 w 3426543"/>
                <a:gd name="csY3" fmla="*/ 1027963 h 1027963"/>
                <a:gd name="csX4" fmla="*/ 3426543 w 3426543"/>
                <a:gd name="csY4" fmla="*/ 1027963 h 1027963"/>
                <a:gd name="csX5" fmla="*/ 0 w 3426543"/>
                <a:gd name="csY5" fmla="*/ 1027963 h 1027963"/>
                <a:gd name="csX6" fmla="*/ 0 w 3426543"/>
                <a:gd name="csY6" fmla="*/ 1027963 h 1027963"/>
                <a:gd name="csX7" fmla="*/ 0 w 3426543"/>
                <a:gd name="csY7" fmla="*/ 462583 h 1027963"/>
                <a:gd name="csX8" fmla="*/ 462583 w 3426543"/>
                <a:gd name="csY8" fmla="*/ 0 h 10279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426543" h="1027963">
                  <a:moveTo>
                    <a:pt x="462583" y="0"/>
                  </a:moveTo>
                  <a:lnTo>
                    <a:pt x="2963960" y="0"/>
                  </a:lnTo>
                  <a:cubicBezTo>
                    <a:pt x="3219438" y="0"/>
                    <a:pt x="3426543" y="207105"/>
                    <a:pt x="3426543" y="462583"/>
                  </a:cubicBezTo>
                  <a:lnTo>
                    <a:pt x="3426543" y="1027963"/>
                  </a:lnTo>
                  <a:lnTo>
                    <a:pt x="3426543" y="1027963"/>
                  </a:lnTo>
                  <a:lnTo>
                    <a:pt x="0" y="1027963"/>
                  </a:lnTo>
                  <a:lnTo>
                    <a:pt x="0" y="1027963"/>
                  </a:lnTo>
                  <a:lnTo>
                    <a:pt x="0" y="462583"/>
                  </a:lnTo>
                  <a:cubicBezTo>
                    <a:pt x="0" y="207105"/>
                    <a:pt x="207105" y="0"/>
                    <a:pt x="462583" y="0"/>
                  </a:cubicBezTo>
                  <a:close/>
                </a:path>
              </a:pathLst>
            </a:custGeom>
            <a:solidFill>
              <a:srgbClr val="F8EFF6"/>
            </a:solidFill>
            <a:ln w="6350"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06259" tIns="405486" rIns="406259" bIns="270000" numCol="1" spcCol="1270" anchor="ctr" anchorCtr="0">
              <a:noAutofit/>
            </a:bodyPr>
            <a:lstStyle/>
            <a:p>
              <a:pPr marL="0" lvl="0" indent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i-FI" sz="2000" b="1" kern="1200">
                  <a:solidFill>
                    <a:schemeClr val="tx1"/>
                  </a:solidFill>
                </a:rPr>
                <a:t>Resursointi</a:t>
              </a:r>
              <a:endParaRPr lang="en-GB" sz="2000" kern="1200">
                <a:solidFill>
                  <a:schemeClr val="tx1"/>
                </a:solidFill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A197B65A-3BD4-A906-F4C4-C25F0326FE87}"/>
                </a:ext>
              </a:extLst>
            </p:cNvPr>
            <p:cNvSpPr/>
            <p:nvPr/>
          </p:nvSpPr>
          <p:spPr>
            <a:xfrm>
              <a:off x="7927240" y="2952135"/>
              <a:ext cx="3426543" cy="2561119"/>
            </a:xfrm>
            <a:custGeom>
              <a:avLst/>
              <a:gdLst>
                <a:gd name="csX0" fmla="*/ 356906 w 3426543"/>
                <a:gd name="csY0" fmla="*/ 0 h 2379370"/>
                <a:gd name="csX1" fmla="*/ 3069638 w 3426543"/>
                <a:gd name="csY1" fmla="*/ 0 h 2379370"/>
                <a:gd name="csX2" fmla="*/ 3426544 w 3426543"/>
                <a:gd name="csY2" fmla="*/ 356906 h 2379370"/>
                <a:gd name="csX3" fmla="*/ 3426543 w 3426543"/>
                <a:gd name="csY3" fmla="*/ 2379370 h 2379370"/>
                <a:gd name="csX4" fmla="*/ 3426543 w 3426543"/>
                <a:gd name="csY4" fmla="*/ 2379370 h 2379370"/>
                <a:gd name="csX5" fmla="*/ 0 w 3426543"/>
                <a:gd name="csY5" fmla="*/ 2379370 h 2379370"/>
                <a:gd name="csX6" fmla="*/ 0 w 3426543"/>
                <a:gd name="csY6" fmla="*/ 2379370 h 2379370"/>
                <a:gd name="csX7" fmla="*/ 0 w 3426543"/>
                <a:gd name="csY7" fmla="*/ 356906 h 2379370"/>
                <a:gd name="csX8" fmla="*/ 356906 w 3426543"/>
                <a:gd name="csY8" fmla="*/ 0 h 237937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426543" h="2379370">
                  <a:moveTo>
                    <a:pt x="3069637" y="2379370"/>
                  </a:moveTo>
                  <a:lnTo>
                    <a:pt x="356905" y="2379370"/>
                  </a:lnTo>
                  <a:cubicBezTo>
                    <a:pt x="159791" y="2379370"/>
                    <a:pt x="0" y="2219578"/>
                    <a:pt x="0" y="2022464"/>
                  </a:cubicBezTo>
                  <a:cubicBezTo>
                    <a:pt x="0" y="1348309"/>
                    <a:pt x="0" y="674155"/>
                    <a:pt x="0" y="0"/>
                  </a:cubicBezTo>
                  <a:lnTo>
                    <a:pt x="0" y="0"/>
                  </a:lnTo>
                  <a:lnTo>
                    <a:pt x="3426543" y="0"/>
                  </a:lnTo>
                  <a:lnTo>
                    <a:pt x="3426543" y="0"/>
                  </a:lnTo>
                  <a:lnTo>
                    <a:pt x="3426543" y="2022464"/>
                  </a:lnTo>
                  <a:cubicBezTo>
                    <a:pt x="3426543" y="2219578"/>
                    <a:pt x="3266751" y="2379370"/>
                    <a:pt x="3069637" y="2379370"/>
                  </a:cubicBezTo>
                  <a:close/>
                </a:path>
              </a:pathLst>
            </a:custGeom>
            <a:ln w="6350"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9591" tIns="288001" rIns="249591" bIns="249591" numCol="1" spcCol="1270" anchor="t" anchorCtr="0">
              <a:no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lang="en-FI" sz="1800" kern="1200"/>
                <a:t>Millainen kirjallisuus ja muu materiaali tukevat toteutusta?</a:t>
              </a: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756"/>
                </a:spcAft>
                <a:buClrTx/>
                <a:buSzTx/>
                <a:buFontTx/>
                <a:buNone/>
                <a:tabLst/>
                <a:defRPr/>
              </a:pPr>
              <a:r>
                <a:rPr lang="en-FI" sz="1400"/>
                <a:t>Yhteiset materiaalipaketit, ohjeistukset ja tehtäväpohjat.</a:t>
              </a: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lang="en-FI" sz="1400" kern="1200"/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lang="en-FI" sz="1800" kern="1200"/>
                <a:t>Voidaanko hyödyntää yhteisopettajuutta  koulutusohjelmien ja korkeakoulujen välillä?</a:t>
              </a:r>
            </a:p>
            <a:p>
              <a:pPr lvl="0">
                <a:spcAft>
                  <a:spcPts val="756"/>
                </a:spcAft>
                <a:defRPr/>
              </a:pPr>
              <a:r>
                <a:rPr lang="en-FI" sz="1400"/>
                <a:t>Jaettu vastuu opintojaksoista, yhteiset opetus- ja ohjausjärjestelyt.</a:t>
              </a:r>
              <a:endParaRPr lang="fi-FI" sz="1400" kern="120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FE6C4CD-DEB5-A2FD-FC13-5DD84F3324A9}"/>
                </a:ext>
              </a:extLst>
            </p:cNvPr>
            <p:cNvSpPr/>
            <p:nvPr/>
          </p:nvSpPr>
          <p:spPr>
            <a:xfrm>
              <a:off x="7927240" y="2216195"/>
              <a:ext cx="3426543" cy="735940"/>
            </a:xfrm>
            <a:custGeom>
              <a:avLst/>
              <a:gdLst>
                <a:gd name="csX0" fmla="*/ 462583 w 3426543"/>
                <a:gd name="csY0" fmla="*/ 0 h 1027963"/>
                <a:gd name="csX1" fmla="*/ 2963960 w 3426543"/>
                <a:gd name="csY1" fmla="*/ 0 h 1027963"/>
                <a:gd name="csX2" fmla="*/ 3426543 w 3426543"/>
                <a:gd name="csY2" fmla="*/ 462583 h 1027963"/>
                <a:gd name="csX3" fmla="*/ 3426543 w 3426543"/>
                <a:gd name="csY3" fmla="*/ 1027963 h 1027963"/>
                <a:gd name="csX4" fmla="*/ 3426543 w 3426543"/>
                <a:gd name="csY4" fmla="*/ 1027963 h 1027963"/>
                <a:gd name="csX5" fmla="*/ 0 w 3426543"/>
                <a:gd name="csY5" fmla="*/ 1027963 h 1027963"/>
                <a:gd name="csX6" fmla="*/ 0 w 3426543"/>
                <a:gd name="csY6" fmla="*/ 1027963 h 1027963"/>
                <a:gd name="csX7" fmla="*/ 0 w 3426543"/>
                <a:gd name="csY7" fmla="*/ 462583 h 1027963"/>
                <a:gd name="csX8" fmla="*/ 462583 w 3426543"/>
                <a:gd name="csY8" fmla="*/ 0 h 10279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426543" h="1027963">
                  <a:moveTo>
                    <a:pt x="462583" y="0"/>
                  </a:moveTo>
                  <a:lnTo>
                    <a:pt x="2963960" y="0"/>
                  </a:lnTo>
                  <a:cubicBezTo>
                    <a:pt x="3219438" y="0"/>
                    <a:pt x="3426543" y="207105"/>
                    <a:pt x="3426543" y="462583"/>
                  </a:cubicBezTo>
                  <a:lnTo>
                    <a:pt x="3426543" y="1027963"/>
                  </a:lnTo>
                  <a:lnTo>
                    <a:pt x="3426543" y="1027963"/>
                  </a:lnTo>
                  <a:lnTo>
                    <a:pt x="0" y="1027963"/>
                  </a:lnTo>
                  <a:lnTo>
                    <a:pt x="0" y="1027963"/>
                  </a:lnTo>
                  <a:lnTo>
                    <a:pt x="0" y="462583"/>
                  </a:lnTo>
                  <a:cubicBezTo>
                    <a:pt x="0" y="207105"/>
                    <a:pt x="207105" y="0"/>
                    <a:pt x="462583" y="0"/>
                  </a:cubicBezTo>
                  <a:close/>
                </a:path>
              </a:pathLst>
            </a:custGeom>
            <a:solidFill>
              <a:srgbClr val="F8EFF6"/>
            </a:solidFill>
            <a:ln w="6350"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06259" tIns="405486" rIns="406259" bIns="270000" numCol="1" spcCol="1270" anchor="ctr" anchorCtr="0">
              <a:noAutofit/>
            </a:bodyPr>
            <a:lstStyle/>
            <a:p>
              <a:pPr marL="0" lvl="0" indent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FI" sz="2000" b="1" kern="1200">
                  <a:solidFill>
                    <a:schemeClr val="tx1"/>
                  </a:solidFill>
                </a:rPr>
                <a:t>Toteutuksen tuki</a:t>
              </a:r>
            </a:p>
          </p:txBody>
        </p:sp>
      </p:grpSp>
      <p:pic>
        <p:nvPicPr>
          <p:cNvPr id="5" name="Picture 4" descr="JOUSI-hankkeen violetti ja vaaleanpunainen abstrakti logo, jossa teksti ‘JOUSI’.">
            <a:extLst>
              <a:ext uri="{FF2B5EF4-FFF2-40B4-BE49-F238E27FC236}">
                <a16:creationId xmlns:a16="http://schemas.microsoft.com/office/drawing/2014/main" id="{CA16D496-CC6C-CFF6-4F7B-55FCC667EA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-202" r="3750" b="-352"/>
          <a:stretch>
            <a:fillRect/>
          </a:stretch>
        </p:blipFill>
        <p:spPr>
          <a:xfrm>
            <a:off x="10774146" y="0"/>
            <a:ext cx="1417854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5502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62855D-EADF-2B73-965D-1724ED55A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JOUSI-hankkeen violetti ja vaaleanpunainen abstrakti logo, jossa teksti ‘JOUSI’.">
            <a:extLst>
              <a:ext uri="{FF2B5EF4-FFF2-40B4-BE49-F238E27FC236}">
                <a16:creationId xmlns:a16="http://schemas.microsoft.com/office/drawing/2014/main" id="{81B8CB28-6A93-2B64-983E-97F292718C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-202" r="3750" b="-352"/>
          <a:stretch>
            <a:fillRect/>
          </a:stretch>
        </p:blipFill>
        <p:spPr>
          <a:xfrm>
            <a:off x="10998926" y="18663"/>
            <a:ext cx="1193074" cy="12503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4D395A-9308-BDB9-B26A-1F0EF69B0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0086"/>
            <a:ext cx="10515600" cy="901149"/>
          </a:xfrm>
        </p:spPr>
        <p:txBody>
          <a:bodyPr>
            <a:normAutofit/>
          </a:bodyPr>
          <a:lstStyle/>
          <a:p>
            <a:r>
              <a:rPr lang="en-FI"/>
              <a:t>Arvioi ja kehitä edelleen</a:t>
            </a:r>
            <a:endParaRPr lang="en-FI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 descr="Dia “JOUSI-opintojen käyttöönoton suunnittelu” listaa viisi osa-aluetta: opetussuunnitelma, tavoite ja toteutusmuoto, kohderyhmä, toteuttamisedellytykset ja viestintä, joiden alla on kysymyksiä, jotka ohjaavat JOUSI-opintojen käyttöönoton suunnittelua.">
            <a:extLst>
              <a:ext uri="{FF2B5EF4-FFF2-40B4-BE49-F238E27FC236}">
                <a16:creationId xmlns:a16="http://schemas.microsoft.com/office/drawing/2014/main" id="{03BE466D-3A4E-C167-5195-9167A7B535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6297711"/>
              </p:ext>
            </p:extLst>
          </p:nvPr>
        </p:nvGraphicFramePr>
        <p:xfrm>
          <a:off x="378823" y="1562565"/>
          <a:ext cx="11508377" cy="49303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312908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JOUSI-hankkeen violetti ja vaaleanpunainen abstrakti logo, jossa teksti ‘JOUSI’.">
            <a:extLst>
              <a:ext uri="{FF2B5EF4-FFF2-40B4-BE49-F238E27FC236}">
                <a16:creationId xmlns:a16="http://schemas.microsoft.com/office/drawing/2014/main" id="{BD4B713C-3D6D-023F-9401-D535FA58150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72" r="13638"/>
          <a:stretch/>
        </p:blipFill>
        <p:spPr>
          <a:xfrm>
            <a:off x="7181268" y="1094988"/>
            <a:ext cx="5010732" cy="5763012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CFDB5F6-7481-A66C-1592-858456D256D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17704" y="1384107"/>
            <a:ext cx="8186057" cy="4089785"/>
          </a:xfrm>
          <a:prstGeom prst="roundRect">
            <a:avLst>
              <a:gd name="adj" fmla="val 7424"/>
            </a:avLst>
          </a:prstGeom>
          <a:solidFill>
            <a:srgbClr val="F8EFF5"/>
          </a:solidFill>
          <a:ln w="6350" cap="flat" cmpd="sng" algn="ctr">
            <a:solidFill>
              <a:srgbClr val="F8EFF5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FI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Otamme mielellämme vastaan tietoa siitä, miten JOUSI-opintoja on hyödynnetty organisaatiossanne sekä millaisia kokemuksia käyttöönotosta on kertynyt.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FI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FI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Havaintoja, kokemuksia ja jatkokehitysajatuksia voi lähettää sähköpostitse: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FI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Mari Kangasniemi,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professori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mari.kangasniemi@utu.fi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FI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Salla Seppanen,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johtaja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salla.seppanen@laurea.fi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52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AC08A-A680-1662-20D1-5DA542B81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 descr="Sisältödia, jossa luetellaan esityksen pääkohdat: 1 JOUSI-hankkeen tausta, 2 JOUSI-opintojen sisältö, 3 JOUSI-opintojen käyttöönotto, 4 Lähteet. ">
            <a:extLst>
              <a:ext uri="{FF2B5EF4-FFF2-40B4-BE49-F238E27FC236}">
                <a16:creationId xmlns:a16="http://schemas.microsoft.com/office/drawing/2014/main" id="{50B36195-8699-4272-A8C4-D7FAD337DF31}"/>
              </a:ext>
            </a:extLst>
          </p:cNvPr>
          <p:cNvSpPr/>
          <p:nvPr/>
        </p:nvSpPr>
        <p:spPr>
          <a:xfrm>
            <a:off x="797961" y="555171"/>
            <a:ext cx="5526639" cy="5747657"/>
          </a:xfrm>
          <a:prstGeom prst="roundRect">
            <a:avLst>
              <a:gd name="adj" fmla="val 6523"/>
            </a:avLst>
          </a:prstGeom>
          <a:solidFill>
            <a:srgbClr val="F8EFF5"/>
          </a:solidFill>
          <a:ln w="6350">
            <a:solidFill>
              <a:srgbClr val="F8EF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25C56F-3001-AFE2-9D4D-8A0283C2092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62063" y="1458913"/>
            <a:ext cx="4746625" cy="431006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FI" sz="28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Sisällys</a:t>
            </a:r>
            <a:endParaRPr lang="en-US" sz="2800" b="0" i="0" u="none" strike="noStrike" kern="1200" cap="none" spc="0" normalizeH="0" baseline="0" noProof="0" err="1">
              <a:ln>
                <a:noFill/>
              </a:ln>
              <a:effectLst/>
              <a:uLnTx/>
              <a:uFillTx/>
              <a:latin typeface="+mn-lt"/>
              <a:ea typeface="Calibri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FI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FI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1 JOUSI-</a:t>
            </a:r>
            <a:r>
              <a:rPr kumimoji="0" lang="en-FI" sz="28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hankkeen</a:t>
            </a:r>
            <a:r>
              <a:rPr kumimoji="0" lang="en-FI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FI" sz="28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tausta</a:t>
            </a:r>
            <a:r>
              <a:rPr kumimoji="0" lang="en-FI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lang="en-FI" sz="2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+mn-lt"/>
              <a:ea typeface="Calibri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FI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2 JOUSI-</a:t>
            </a:r>
            <a:r>
              <a:rPr kumimoji="0" lang="en-FI" sz="28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opintojen</a:t>
            </a:r>
            <a:r>
              <a:rPr kumimoji="0" lang="en-FI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FI" sz="28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sisältö</a:t>
            </a:r>
            <a:endParaRPr lang="en-FI" sz="2800" b="0" i="0" u="none" strike="noStrike" kern="1200" cap="none" spc="0" normalizeH="0" baseline="0" noProof="0" err="1">
              <a:ln>
                <a:noFill/>
              </a:ln>
              <a:effectLst/>
              <a:uLnTx/>
              <a:uFillTx/>
              <a:latin typeface="+mn-lt"/>
              <a:ea typeface="Calibri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FI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3 JOUSI-</a:t>
            </a:r>
            <a:r>
              <a:rPr kumimoji="0" lang="en-FI" sz="28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opintojen</a:t>
            </a:r>
            <a:r>
              <a:rPr kumimoji="0" lang="en-FI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FI" sz="28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käyttöönotto</a:t>
            </a:r>
            <a:endParaRPr lang="en-FI" sz="2800" b="0" i="0" u="none" strike="noStrike" kern="1200" cap="none" spc="0" normalizeH="0" baseline="0" noProof="0" err="1">
              <a:ln>
                <a:noFill/>
              </a:ln>
              <a:effectLst/>
              <a:uLnTx/>
              <a:uFillTx/>
              <a:latin typeface="+mn-lt"/>
              <a:ea typeface="Calibri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FI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4 </a:t>
            </a:r>
            <a:r>
              <a:rPr kumimoji="0" lang="en-FI" sz="28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Lähteet</a:t>
            </a:r>
            <a:endParaRPr lang="en-FI" sz="2800" b="0" i="0" u="none" strike="noStrike" kern="1200" cap="none" spc="0" normalizeH="0" baseline="0" noProof="0" err="1">
              <a:ln>
                <a:noFill/>
              </a:ln>
              <a:effectLst/>
              <a:uLnTx/>
              <a:uFillTx/>
              <a:latin typeface="+mn-lt"/>
              <a:ea typeface="Calibri"/>
              <a:cs typeface="Calibri"/>
            </a:endParaRP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endParaRPr lang="en-FI" sz="2800">
              <a:latin typeface="+mn-lt"/>
              <a:ea typeface="Calibri"/>
              <a:cs typeface="Calibri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FI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FI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Content Placeholder 3" descr="JOUSI-opintojen kansi. Kannessa on JOUSI-logo, otsikko JOUSI-opinnot, teksti tutkimusosaamisen opintokokonaisuudesta terveysalan ammattikorkeakoulutuksen opetussuunnitelmatyöhön sekä alareunassa pieni tekstiosuus ja yhteistyöorganisaatioiden logot.">
            <a:extLst>
              <a:ext uri="{FF2B5EF4-FFF2-40B4-BE49-F238E27FC236}">
                <a16:creationId xmlns:a16="http://schemas.microsoft.com/office/drawing/2014/main" id="{A524CAA9-A90E-06CF-C058-F5344AC79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6377" y="312407"/>
            <a:ext cx="4350917" cy="6153073"/>
          </a:xfrm>
          <a:prstGeom prst="rect">
            <a:avLst/>
          </a:prstGeom>
          <a:effectLst>
            <a:outerShdw blurRad="466996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27435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E53B3-87F6-4396-DD54-6A829904B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JOUSI-hankkeen violetti ja vaaleanpunainen abstrakti logo, jossa teksti ‘JOUSI’.">
            <a:extLst>
              <a:ext uri="{FF2B5EF4-FFF2-40B4-BE49-F238E27FC236}">
                <a16:creationId xmlns:a16="http://schemas.microsoft.com/office/drawing/2014/main" id="{690292F4-0784-E402-B73C-A4ADF5C4D4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72" r="13638"/>
          <a:stretch/>
        </p:blipFill>
        <p:spPr>
          <a:xfrm>
            <a:off x="7181268" y="1094988"/>
            <a:ext cx="5010732" cy="5763012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FC7223-DF1F-A36D-0017-591896552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9502"/>
            <a:ext cx="10515600" cy="1325563"/>
          </a:xfrm>
        </p:spPr>
        <p:txBody>
          <a:bodyPr>
            <a:normAutofit/>
          </a:bodyPr>
          <a:lstStyle/>
          <a:p>
            <a:r>
              <a:rPr lang="en-US">
                <a:ea typeface="Calibri Light"/>
                <a:cs typeface="Calibri Light"/>
              </a:rPr>
              <a:t>4 </a:t>
            </a:r>
            <a:r>
              <a:rPr lang="en-US" err="1">
                <a:ea typeface="Calibri Light"/>
                <a:cs typeface="Calibri Light"/>
              </a:rPr>
              <a:t>Lähteet</a:t>
            </a:r>
            <a:endParaRPr lang="en-US">
              <a:ea typeface="Calibri Light"/>
              <a:cs typeface="Calibri Ligh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FAA8D8-15CA-EB2D-BA37-17C82541B6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05863"/>
            <a:ext cx="8327571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i-FI" sz="1800"/>
              <a:t>Nikula, K., </a:t>
            </a:r>
            <a:r>
              <a:rPr lang="fi-FI" sz="1800" err="1"/>
              <a:t>Finskas</a:t>
            </a:r>
            <a:r>
              <a:rPr lang="fi-FI" sz="1800"/>
              <a:t>, J., Ohraluoma, K., </a:t>
            </a:r>
            <a:r>
              <a:rPr lang="fi-FI" sz="1800" err="1"/>
              <a:t>Putkuri</a:t>
            </a:r>
            <a:r>
              <a:rPr lang="fi-FI" sz="1800"/>
              <a:t>, T., </a:t>
            </a:r>
            <a:r>
              <a:rPr lang="fi-FI" sz="1800" err="1"/>
              <a:t>Alastalo</a:t>
            </a:r>
            <a:r>
              <a:rPr lang="fi-FI" sz="1800"/>
              <a:t>, M., Juntunen, J.,</a:t>
            </a:r>
          </a:p>
          <a:p>
            <a:pPr marL="0" indent="0">
              <a:spcBef>
                <a:spcPts val="0"/>
              </a:spcBef>
              <a:buNone/>
            </a:pPr>
            <a:r>
              <a:rPr lang="fi-FI" sz="1800"/>
              <a:t>	Kaikkonen, A., </a:t>
            </a:r>
            <a:r>
              <a:rPr lang="fi-FI" sz="1800" err="1"/>
              <a:t>Kalve</a:t>
            </a:r>
            <a:r>
              <a:rPr lang="fi-FI" sz="1800"/>
              <a:t>, H., </a:t>
            </a:r>
            <a:r>
              <a:rPr lang="fi-FI" sz="1800" err="1"/>
              <a:t>Kitkala</a:t>
            </a:r>
            <a:r>
              <a:rPr lang="fi-FI" sz="1800"/>
              <a:t>-Murto, N., Kuivila, H-M., Mikkonen, 	K., </a:t>
            </a:r>
            <a:r>
              <a:rPr lang="fi-FI" sz="1800" err="1"/>
              <a:t>Paija</a:t>
            </a:r>
            <a:r>
              <a:rPr lang="fi-FI" sz="1800"/>
              <a:t>, 	T., Pajakoski, E., </a:t>
            </a:r>
            <a:r>
              <a:rPr lang="fi-FI" sz="1800" err="1"/>
              <a:t>Pakkonen</a:t>
            </a:r>
            <a:r>
              <a:rPr lang="fi-FI" sz="1800"/>
              <a:t>, M., Parkkila, T., Ronkainen, S., </a:t>
            </a:r>
            <a:r>
              <a:rPr lang="fi-FI" sz="1800" err="1"/>
              <a:t>Rosio</a:t>
            </a:r>
            <a:r>
              <a:rPr lang="fi-FI" sz="1800"/>
              <a:t>, R., Seppänen, 	S., </a:t>
            </a:r>
            <a:r>
              <a:rPr lang="fi-FI" sz="1800" err="1"/>
              <a:t>Stolt</a:t>
            </a:r>
            <a:r>
              <a:rPr lang="fi-FI" sz="1800"/>
              <a:t>, M., Kangasniemi, M. 2026. JOUSI-hankkeen loppuraportti. 	Terveysalan rakenteellinen malli lyhentämään koulutuspolkuja ja 	sujuvoittamaan siirtymiä korkeakoulujen välillä. Turku: </a:t>
            </a:r>
            <a:r>
              <a:rPr lang="fi-FI" sz="1800" err="1"/>
              <a:t>UTUPub</a:t>
            </a:r>
            <a:r>
              <a:rPr lang="fi-FI" sz="1800"/>
              <a:t>.</a:t>
            </a:r>
          </a:p>
          <a:p>
            <a:pPr marL="0" indent="0">
              <a:buNone/>
            </a:pPr>
            <a:r>
              <a:rPr lang="fi-FI" sz="1800"/>
              <a:t>Opetus- ja kulttuuriministeriö &amp; Sosiaali- ja terveysministeriö. (2023). 	</a:t>
            </a:r>
            <a:r>
              <a:rPr lang="fi-FI" sz="1800" i="1"/>
              <a:t>Loppuraportti: Sosiaali- ja terveysalan korkeakoulutuksen 	kehittäminen -	hanke</a:t>
            </a:r>
            <a:r>
              <a:rPr lang="fi-FI" sz="1800"/>
              <a:t> (Valtioneuvoston julkaisuja No. 15). </a:t>
            </a:r>
            <a:r>
              <a:rPr lang="en-US" sz="1800" err="1"/>
              <a:t>Valtioneuvosto</a:t>
            </a:r>
            <a:r>
              <a:rPr lang="en-US" sz="1800"/>
              <a:t>. 	http://urn.fi/URN:ISBN:978-952-383-958-8</a:t>
            </a:r>
            <a:r>
              <a:rPr lang="en-FI" sz="1800"/>
              <a:t> </a:t>
            </a:r>
            <a:endParaRPr lang="fi-FI" sz="1800"/>
          </a:p>
          <a:p>
            <a:pPr marL="0" indent="0">
              <a:buNone/>
            </a:pPr>
            <a:r>
              <a:rPr lang="en-US" sz="1800" err="1"/>
              <a:t>Opetushallitus</a:t>
            </a:r>
            <a:r>
              <a:rPr lang="en-US" sz="1800"/>
              <a:t> &amp; </a:t>
            </a:r>
            <a:r>
              <a:rPr lang="en-US" sz="1800" err="1"/>
              <a:t>Opetus</a:t>
            </a:r>
            <a:r>
              <a:rPr lang="en-US" sz="1800"/>
              <a:t>- ja </a:t>
            </a:r>
            <a:r>
              <a:rPr lang="en-US" sz="1800" err="1"/>
              <a:t>kulttuuriministeriö</a:t>
            </a:r>
            <a:r>
              <a:rPr lang="en-US" sz="1800"/>
              <a:t>. (2018). </a:t>
            </a:r>
            <a:r>
              <a:rPr lang="en-US" sz="1800" i="1"/>
              <a:t>Report on the 	referencing of the Finnish  National Qualifications Framework to  the 	European Qualifications Framework  and the Framework for 	Qualifications of  the European Higher Education Area</a:t>
            </a:r>
            <a:r>
              <a:rPr lang="en-US" sz="1800"/>
              <a:t>. 	https://www.oph.fi/sites/default/files/documents/report_on_the_ref	</a:t>
            </a:r>
            <a:r>
              <a:rPr lang="en-US" sz="1800" err="1"/>
              <a:t>erencing_of_the_finnish_national_qualifications_framework.pdf</a:t>
            </a:r>
            <a:endParaRPr lang="en-FI" sz="1800"/>
          </a:p>
        </p:txBody>
      </p:sp>
    </p:spTree>
    <p:extLst>
      <p:ext uri="{BB962C8B-B14F-4D97-AF65-F5344CB8AC3E}">
        <p14:creationId xmlns:p14="http://schemas.microsoft.com/office/powerpoint/2010/main" val="2227768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JOUSI-hankkeen violetti ja vaaleanpunainen abstrakti logo, jossa teksti ‘JOUSI’.">
            <a:extLst>
              <a:ext uri="{FF2B5EF4-FFF2-40B4-BE49-F238E27FC236}">
                <a16:creationId xmlns:a16="http://schemas.microsoft.com/office/drawing/2014/main" id="{4A335B33-2E9B-6294-64B5-F1D973A28C6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72" r="13638"/>
          <a:stretch/>
        </p:blipFill>
        <p:spPr>
          <a:xfrm>
            <a:off x="7181268" y="1094988"/>
            <a:ext cx="5010732" cy="5763012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A55C9EA-570C-060E-21B7-14E1B3104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7955311" cy="2852737"/>
          </a:xfrm>
        </p:spPr>
        <p:txBody>
          <a:bodyPr/>
          <a:lstStyle/>
          <a:p>
            <a:r>
              <a:rPr lang="en-FI"/>
              <a:t>1 JOUSI-hankkeen tausta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81226E-D5A2-1287-2580-F55408A865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FI"/>
              <a:t>Diat 4–7</a:t>
            </a:r>
          </a:p>
        </p:txBody>
      </p:sp>
    </p:spTree>
    <p:extLst>
      <p:ext uri="{BB962C8B-B14F-4D97-AF65-F5344CB8AC3E}">
        <p14:creationId xmlns:p14="http://schemas.microsoft.com/office/powerpoint/2010/main" val="2887800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47A036-C40C-E128-0B7F-4B6454984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E7A569C-966D-0DD5-BA54-E7C024642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61356" cy="1552103"/>
          </a:xfrm>
        </p:spPr>
        <p:txBody>
          <a:bodyPr>
            <a:normAutofit/>
          </a:bodyPr>
          <a:lstStyle/>
          <a:p>
            <a:r>
              <a:rPr lang="fi-FI">
                <a:ea typeface="Calibri Light"/>
                <a:cs typeface="Calibri Light"/>
              </a:rPr>
              <a:t>JOUSI-hankkeen</a:t>
            </a:r>
            <a:r>
              <a:rPr lang="fi-FI">
                <a:latin typeface="Calibri Light"/>
                <a:ea typeface="Calibri Light"/>
                <a:cs typeface="Calibri Light"/>
              </a:rPr>
              <a:t> tausta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79F53D-8263-38F6-E73E-AB62C5132F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9386455" cy="4564665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fi-FI"/>
              <a:t>Opetus- ja kulttuuriministeriön [OKM] rahoittama hanke (2025-2026)</a:t>
            </a:r>
          </a:p>
          <a:p>
            <a:r>
              <a:rPr lang="fi-FI"/>
              <a:t>Laurea ammattikorkeakoulun ja Turun yliopiston hoitotieteen laitoksen koordinoima</a:t>
            </a:r>
          </a:p>
          <a:p>
            <a:r>
              <a:rPr lang="fi-FI"/>
              <a:t>Hankkeessa mukana lisäksi Oulun yliopisto sekä Turun, Oulun ja Satakunnan ammattikorkeakoulut</a:t>
            </a:r>
          </a:p>
          <a:p>
            <a:r>
              <a:rPr lang="fi-FI"/>
              <a:t>Hankkeen tavoitteena oli </a:t>
            </a:r>
          </a:p>
          <a:p>
            <a:pPr lvl="1"/>
            <a:r>
              <a:rPr lang="fi-FI"/>
              <a:t>kehittää ammattikorkeakoulujen ja yliopistojen välistä opetussuunnitelma- ja opetusyhteistyötä</a:t>
            </a:r>
          </a:p>
          <a:p>
            <a:pPr lvl="1"/>
            <a:r>
              <a:rPr lang="fi-FI"/>
              <a:t>edistää korkeakoulujen välistä profiloitumista</a:t>
            </a:r>
          </a:p>
          <a:p>
            <a:pPr lvl="1"/>
            <a:r>
              <a:rPr lang="fi-FI"/>
              <a:t>lisätä korkeakoulujen yhteistä digitaalista ja laadukasta opetustarjontaa </a:t>
            </a:r>
          </a:p>
          <a:p>
            <a:r>
              <a:rPr lang="fi-FI"/>
              <a:t>Hankkeen tarkoituksena oli</a:t>
            </a:r>
          </a:p>
          <a:p>
            <a:pPr lvl="1"/>
            <a:r>
              <a:rPr lang="fi-FI" b="1"/>
              <a:t>muotoilla terveysalan ammattikorkeakoulujen opetussuunnitelmatyöhön opiskelijalähtöinen, rakenteellinen malli</a:t>
            </a:r>
          </a:p>
          <a:p>
            <a:pPr lvl="1"/>
            <a:r>
              <a:rPr lang="fi-FI" b="1"/>
              <a:t>esittää suosituksia sujuvoittamaan siirtymiä korkeakoulujen välillä </a:t>
            </a:r>
          </a:p>
          <a:p>
            <a:pPr marL="914400" lvl="2" indent="0">
              <a:buNone/>
            </a:pPr>
            <a:r>
              <a:rPr lang="fi-FI" b="1"/>
              <a:t>	</a:t>
            </a:r>
            <a:r>
              <a:rPr lang="fi-FI" sz="2400" b="1"/>
              <a:t>→ JOUSI-OPINNOT</a:t>
            </a:r>
            <a:endParaRPr lang="fi-FI" sz="2400"/>
          </a:p>
          <a:p>
            <a:pPr marL="0" indent="0">
              <a:buNone/>
            </a:pPr>
            <a:endParaRPr lang="fi-FI"/>
          </a:p>
          <a:p>
            <a:endParaRPr lang="fi-FI"/>
          </a:p>
        </p:txBody>
      </p:sp>
      <p:pic>
        <p:nvPicPr>
          <p:cNvPr id="2" name="Picture 1" descr="JOUSI-hankkeen violetti ja vaaleanpunainen abstrakti logo, jossa teksti ‘JOUSI’.">
            <a:extLst>
              <a:ext uri="{FF2B5EF4-FFF2-40B4-BE49-F238E27FC236}">
                <a16:creationId xmlns:a16="http://schemas.microsoft.com/office/drawing/2014/main" id="{1ED93B78-8B7C-7F9E-720F-001AF0519EC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-202" r="3750" b="-352"/>
          <a:stretch>
            <a:fillRect/>
          </a:stretch>
        </p:blipFill>
        <p:spPr>
          <a:xfrm>
            <a:off x="10356112" y="-6768"/>
            <a:ext cx="1835888" cy="1923996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809491C2-116E-6CC9-E0FF-92F45E8E18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27586" y="6337931"/>
            <a:ext cx="3216241" cy="309888"/>
          </a:xfrm>
          <a:custGeom>
            <a:avLst/>
            <a:gdLst>
              <a:gd name="csX0" fmla="*/ 0 w 3216241"/>
              <a:gd name="csY0" fmla="*/ 171569 h 309888"/>
              <a:gd name="csX1" fmla="*/ 2007476 w 3216241"/>
              <a:gd name="csY1" fmla="*/ 3403 h 309888"/>
              <a:gd name="csX2" fmla="*/ 987973 w 3216241"/>
              <a:gd name="csY2" fmla="*/ 308203 h 309888"/>
              <a:gd name="csX3" fmla="*/ 3121573 w 3216241"/>
              <a:gd name="csY3" fmla="*/ 129527 h 309888"/>
              <a:gd name="csX4" fmla="*/ 2869324 w 3216241"/>
              <a:gd name="csY4" fmla="*/ 203100 h 309888"/>
              <a:gd name="csX5" fmla="*/ 2869324 w 3216241"/>
              <a:gd name="csY5" fmla="*/ 203100 h 3098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216241" h="309888">
                <a:moveTo>
                  <a:pt x="0" y="171569"/>
                </a:moveTo>
                <a:cubicBezTo>
                  <a:pt x="921407" y="76100"/>
                  <a:pt x="1842814" y="-19369"/>
                  <a:pt x="2007476" y="3403"/>
                </a:cubicBezTo>
                <a:cubicBezTo>
                  <a:pt x="2172138" y="26175"/>
                  <a:pt x="802290" y="287182"/>
                  <a:pt x="987973" y="308203"/>
                </a:cubicBezTo>
                <a:cubicBezTo>
                  <a:pt x="1173656" y="329224"/>
                  <a:pt x="2808015" y="147044"/>
                  <a:pt x="3121573" y="129527"/>
                </a:cubicBezTo>
                <a:cubicBezTo>
                  <a:pt x="3435132" y="112010"/>
                  <a:pt x="2869324" y="203100"/>
                  <a:pt x="2869324" y="203100"/>
                </a:cubicBezTo>
                <a:lnTo>
                  <a:pt x="2869324" y="203100"/>
                </a:lnTo>
              </a:path>
            </a:pathLst>
          </a:cu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628799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 descr="Laurean verkkosivun JOUSI-hanketta esittelevä näkymä: vasemmalla otsikko “JOUSI – Terveysalalle rakenteellinen malli lyhentämään koulutuspolkuja ja sujuvoittamaan siirtymiä korkeakoulujen välillä” ja hankkeen kuvausta, oikealla valokuva kolmesta keskustelevaan ilmapiiriin asettuneesta henkilöstä sekä QR-koodi, josta pääsee hankkeen sivuille.">
            <a:extLst>
              <a:ext uri="{FF2B5EF4-FFF2-40B4-BE49-F238E27FC236}">
                <a16:creationId xmlns:a16="http://schemas.microsoft.com/office/drawing/2014/main" id="{964F0F70-0909-211A-C586-E623F8E7A8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9820"/>
            <a:ext cx="12192000" cy="6588180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025CB769-1578-C1D7-8E3C-FE5315B20F7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62545" y="595744"/>
            <a:ext cx="5624946" cy="1177637"/>
          </a:xfrm>
          <a:prstGeom prst="roundRect">
            <a:avLst/>
          </a:prstGeom>
          <a:solidFill>
            <a:srgbClr val="F8EFF6">
              <a:alpha val="98195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FI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Hankkeen sivuilla </a:t>
            </a:r>
            <a:r>
              <a:rPr kumimoji="0" lang="en-FI" sz="2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loppuraportti, uutisia sekä julkaisuja </a:t>
            </a:r>
            <a:r>
              <a:rPr kumimoji="0" lang="en-FI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JOUSI-opintojen kehittämisvaiheista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FI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→ QR -koodi</a:t>
            </a:r>
          </a:p>
        </p:txBody>
      </p:sp>
      <p:pic>
        <p:nvPicPr>
          <p:cNvPr id="4" name="Kuva 3" descr="QR-koodi, josta pääsee JOUSI-hankkeen sivuille Laurea-ammattikorkeakoulun internet-sivuilla. ">
            <a:extLst>
              <a:ext uri="{FF2B5EF4-FFF2-40B4-BE49-F238E27FC236}">
                <a16:creationId xmlns:a16="http://schemas.microsoft.com/office/drawing/2014/main" id="{646C53D9-ABB1-08A4-6E07-CA4C5680E1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7766" y="4304076"/>
            <a:ext cx="2010889" cy="199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9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0D3D93-267F-2877-4395-52D6ED692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68901A5-A77E-9E2A-03E0-08373EBC1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61356" cy="1552103"/>
          </a:xfrm>
        </p:spPr>
        <p:txBody>
          <a:bodyPr>
            <a:normAutofit/>
          </a:bodyPr>
          <a:lstStyle/>
          <a:p>
            <a:r>
              <a:rPr lang="fi-FI">
                <a:ea typeface="Calibri Light"/>
                <a:cs typeface="Calibri Light"/>
              </a:rPr>
              <a:t>JOUSI-opintojen</a:t>
            </a:r>
            <a:r>
              <a:rPr lang="fi-FI">
                <a:latin typeface="Calibri Light"/>
                <a:ea typeface="Calibri Light"/>
                <a:cs typeface="Calibri Light"/>
              </a:rPr>
              <a:t> koulutuspoliittinen tausta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3542D4-E1D0-04B4-82FD-6812F51D33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9344891" cy="4667250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fi-FI"/>
              <a:t>Vuodesta 2025 alkaen sosiaali- ja terveysalan ammattikorkeakoulututkinnolla on voinut hakeutua suoraan hoitotieteen maisteriohjelmaan ilman kandidaatin tutkinnon suorittamista</a:t>
            </a:r>
          </a:p>
          <a:p>
            <a:r>
              <a:rPr lang="fi-FI"/>
              <a:t>Koulutuspoliittisen uudistuksen taustalla ovat erityisesti sosiaali- ja terveysalalle tyypillinen kahden samantasoisen tutkinnon suorittaminen ja pitkät koulutuspolut (OKM, 2019)</a:t>
            </a:r>
            <a:endParaRPr lang="fi-FI">
              <a:ea typeface="Calibri"/>
              <a:cs typeface="Calibri"/>
            </a:endParaRPr>
          </a:p>
          <a:p>
            <a:r>
              <a:rPr lang="fi-FI"/>
              <a:t>Tarve varmistaa, että siirtymä ammattikorkeakoulututkinnosta maisterintutkintoon sujuu johdonmukaisesti </a:t>
            </a:r>
          </a:p>
          <a:p>
            <a:pPr lvl="1"/>
            <a:r>
              <a:rPr lang="fi-FI" b="1"/>
              <a:t>Opiskelijalla</a:t>
            </a:r>
            <a:r>
              <a:rPr lang="fi-FI"/>
              <a:t> riittävät valmiudet tutkimus-, kehittämis- ja näyttöön perustuvan (TKNP) toiminnan osaamiseen </a:t>
            </a:r>
          </a:p>
          <a:p>
            <a:pPr lvl="1"/>
            <a:r>
              <a:rPr lang="fi-FI" b="1"/>
              <a:t>Organisaatioilla</a:t>
            </a:r>
            <a:r>
              <a:rPr lang="fi-FI"/>
              <a:t> yhteinen ymmärrys korkeakoulutasojen (EQF6 ja EQF7) TKNP-opetussisällöistä</a:t>
            </a:r>
          </a:p>
          <a:p>
            <a:pPr lvl="1"/>
            <a:r>
              <a:rPr lang="fi-FI" b="1"/>
              <a:t>Kansallisesti</a:t>
            </a:r>
            <a:r>
              <a:rPr lang="fi-FI"/>
              <a:t> pyrkimys opetuksen tasalaatuisuuteen ja TKNP-osaamisen mielekkääseen kumuloitumiseen</a:t>
            </a:r>
          </a:p>
        </p:txBody>
      </p:sp>
      <p:pic>
        <p:nvPicPr>
          <p:cNvPr id="2" name="Picture 1" descr="JOUSI-hankkeen violetti ja vaaleanpunainen abstrakti logo, jossa teksti ‘JOUSI’.">
            <a:extLst>
              <a:ext uri="{FF2B5EF4-FFF2-40B4-BE49-F238E27FC236}">
                <a16:creationId xmlns:a16="http://schemas.microsoft.com/office/drawing/2014/main" id="{6247EE22-BD79-24AC-05E4-C6BC6516D8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-202" r="3750" b="-352"/>
          <a:stretch>
            <a:fillRect/>
          </a:stretch>
        </p:blipFill>
        <p:spPr>
          <a:xfrm>
            <a:off x="10356112" y="4940773"/>
            <a:ext cx="1835888" cy="1923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307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B89BC0-362C-C218-8E1B-0F834B7A0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2927FEC-21E3-1AA3-1EB5-06F22F160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61356" cy="1552103"/>
          </a:xfrm>
        </p:spPr>
        <p:txBody>
          <a:bodyPr>
            <a:normAutofit/>
          </a:bodyPr>
          <a:lstStyle/>
          <a:p>
            <a:r>
              <a:rPr lang="fi-FI">
                <a:ea typeface="Calibri Light"/>
                <a:cs typeface="Calibri Light"/>
              </a:rPr>
              <a:t>JOUSI-opinnot</a:t>
            </a:r>
            <a:r>
              <a:rPr lang="fi-FI">
                <a:latin typeface="Calibri Light"/>
                <a:ea typeface="Calibri Light"/>
                <a:cs typeface="Calibri Light"/>
              </a:rPr>
              <a:t> tutkimusosaamisen vahvistajana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852978-AB6F-FA5D-C01B-DC2446D6E4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303327" cy="435133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fi-FI"/>
              <a:t>Tutkimusosaaminen on terveydenhuollon ammattilaisten keskeinen osaamisalue sekä laadukkaan hoidon ja palvelujen perusta</a:t>
            </a:r>
          </a:p>
          <a:p>
            <a:r>
              <a:rPr lang="fi-FI"/>
              <a:t>Ammattikorkeakoulut profiloituvat tutkimusosaamisen opettamisessa käytännön työhön, yliopistot teoriaorientoituneeseen osaamiseen</a:t>
            </a:r>
          </a:p>
          <a:p>
            <a:r>
              <a:rPr lang="fi-FI"/>
              <a:t>Korkeakoulujen autonomia mahdollistaa vaihtelevat ja joustavat opetussuunnitelmat</a:t>
            </a:r>
          </a:p>
          <a:p>
            <a:pPr lvl="1"/>
            <a:r>
              <a:rPr lang="fi-FI"/>
              <a:t>Samalla tutkimusosaamisen opinnot, laajuus ja määrä voivat vaihdella korkeakouluittain saman tutkinnon sisällä  ja koulutusohjelman osalta eri organisaatioissa</a:t>
            </a:r>
          </a:p>
          <a:p>
            <a:r>
              <a:rPr lang="fi-FI"/>
              <a:t>Tarve tutkimusosaamisen kumuloituvalle kehittymiselle läpi korkeakoulutasojen</a:t>
            </a:r>
          </a:p>
        </p:txBody>
      </p:sp>
      <p:pic>
        <p:nvPicPr>
          <p:cNvPr id="2" name="Picture 1" descr="JOUSI-hankkeen violetti ja vaaleanpunainen abstrakti logo, jossa teksti ‘JOUSI’.">
            <a:extLst>
              <a:ext uri="{FF2B5EF4-FFF2-40B4-BE49-F238E27FC236}">
                <a16:creationId xmlns:a16="http://schemas.microsoft.com/office/drawing/2014/main" id="{835D80B2-709F-FDC1-661F-DEE321DD15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-202" r="3750" b="-352"/>
          <a:stretch>
            <a:fillRect/>
          </a:stretch>
        </p:blipFill>
        <p:spPr>
          <a:xfrm>
            <a:off x="10356112" y="4940773"/>
            <a:ext cx="1835888" cy="1923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533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CF1D6D-5068-6873-1B03-16494B2E0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JOUSI-hankkeen violetti ja vaaleanpunainen abstrakti logo, jossa teksti ‘JOUSI’.">
            <a:extLst>
              <a:ext uri="{FF2B5EF4-FFF2-40B4-BE49-F238E27FC236}">
                <a16:creationId xmlns:a16="http://schemas.microsoft.com/office/drawing/2014/main" id="{D11092FE-20BD-2089-E1CF-067CBC3484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72" r="13638"/>
          <a:stretch/>
        </p:blipFill>
        <p:spPr>
          <a:xfrm>
            <a:off x="7181268" y="1094988"/>
            <a:ext cx="5010732" cy="5763012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3B592A-944C-6859-6EB5-E4886FE69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I"/>
              <a:t>2 JOUSI-opintojen sisältö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CEDABF-A442-D2EF-0CB5-17666F6D75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FI"/>
              <a:t>Diat 9–11</a:t>
            </a:r>
          </a:p>
        </p:txBody>
      </p:sp>
    </p:spTree>
    <p:extLst>
      <p:ext uri="{BB962C8B-B14F-4D97-AF65-F5344CB8AC3E}">
        <p14:creationId xmlns:p14="http://schemas.microsoft.com/office/powerpoint/2010/main" val="2144353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8AC342-26B4-6A34-C9A7-3AD5E799D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CB886B5-08B4-A1CA-F563-0361E7005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61356" cy="1552103"/>
          </a:xfrm>
        </p:spPr>
        <p:txBody>
          <a:bodyPr>
            <a:normAutofit/>
          </a:bodyPr>
          <a:lstStyle/>
          <a:p>
            <a:r>
              <a:rPr lang="fi-FI">
                <a:ea typeface="Calibri Light"/>
                <a:cs typeface="Calibri Light"/>
              </a:rPr>
              <a:t>JOUSI-opinnot</a:t>
            </a:r>
            <a:r>
              <a:rPr lang="fi-FI">
                <a:latin typeface="Calibri Light"/>
                <a:ea typeface="Calibri Light"/>
                <a:cs typeface="Calibri Light"/>
              </a:rPr>
              <a:t> pähkinänkuoressa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009F10-2367-B9F2-86B6-8F859F030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344891" cy="4667250"/>
          </a:xfrm>
        </p:spPr>
        <p:txBody>
          <a:bodyPr>
            <a:normAutofit/>
          </a:bodyPr>
          <a:lstStyle/>
          <a:p>
            <a:r>
              <a:rPr lang="fi-FI"/>
              <a:t>JOUSI-opinnoilla tarkoitetaan tutkimusosaamisen opintokokonaisuutta, joka voidaan sisällyttää terveysalan ammattikorkeakoulututkintoon </a:t>
            </a:r>
          </a:p>
          <a:p>
            <a:r>
              <a:rPr lang="fi-FI"/>
              <a:t>Opintojen tarkoituksena on vahvistaa opiskelijan tutkimusosaamisen valmiuksia </a:t>
            </a:r>
          </a:p>
          <a:p>
            <a:pPr lvl="1"/>
            <a:r>
              <a:rPr lang="fi-FI"/>
              <a:t>tutkimusosaamisen hyödyntämiseksi käytännön työssä</a:t>
            </a:r>
          </a:p>
          <a:p>
            <a:pPr lvl="1"/>
            <a:r>
              <a:rPr lang="fi-FI"/>
              <a:t>ammattikorkeakoulusta tiedekorkeakouluun siirtymisen tukemiseksi</a:t>
            </a:r>
          </a:p>
          <a:p>
            <a:r>
              <a:rPr lang="fi-FI"/>
              <a:t>Opinnot koostuvat neljästä opintosisällöstä, jotka rakentavat opiskelijan tutkimusosaamista perusteista kohti soveltavaa osaamista.</a:t>
            </a:r>
          </a:p>
          <a:p>
            <a:pPr lvl="1"/>
            <a:r>
              <a:rPr lang="en-FI"/>
              <a:t>Opinnot sijoittuvat EQF6- ja EQF7-tasojen rajapintaan</a:t>
            </a:r>
          </a:p>
          <a:p>
            <a:endParaRPr lang="fi-FI"/>
          </a:p>
          <a:p>
            <a:endParaRPr lang="fi-FI"/>
          </a:p>
          <a:p>
            <a:endParaRPr lang="fi-FI"/>
          </a:p>
          <a:p>
            <a:endParaRPr lang="fi-FI"/>
          </a:p>
        </p:txBody>
      </p:sp>
      <p:pic>
        <p:nvPicPr>
          <p:cNvPr id="2" name="Picture 1" descr="JOUSI-hankkeen violetti ja vaaleanpunainen abstrakti logo, jossa teksti ‘JOUSI’.">
            <a:extLst>
              <a:ext uri="{FF2B5EF4-FFF2-40B4-BE49-F238E27FC236}">
                <a16:creationId xmlns:a16="http://schemas.microsoft.com/office/drawing/2014/main" id="{FAACD440-2219-EA36-83E4-994D19A051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-202" r="3750" b="-352"/>
          <a:stretch>
            <a:fillRect/>
          </a:stretch>
        </p:blipFill>
        <p:spPr>
          <a:xfrm>
            <a:off x="10356112" y="4953130"/>
            <a:ext cx="1835888" cy="1923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192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D29158B02BF62C4FB4437E142F2B0A99" ma:contentTypeVersion="11" ma:contentTypeDescription="Luo uusi asiakirja." ma:contentTypeScope="" ma:versionID="6c4430ed5b03f398f282afebd699ffa7">
  <xsd:schema xmlns:xsd="http://www.w3.org/2001/XMLSchema" xmlns:xs="http://www.w3.org/2001/XMLSchema" xmlns:p="http://schemas.microsoft.com/office/2006/metadata/properties" xmlns:ns2="2a49529a-3d82-4a3f-a76c-04776c441d7c" xmlns:ns3="1b094d99-0d11-4b94-9cac-d7ddf849d40b" targetNamespace="http://schemas.microsoft.com/office/2006/metadata/properties" ma:root="true" ma:fieldsID="aaa7e311fa2ee638177bb94c4d61e717" ns2:_="" ns3:_="">
    <xsd:import namespace="2a49529a-3d82-4a3f-a76c-04776c441d7c"/>
    <xsd:import namespace="1b094d99-0d11-4b94-9cac-d7ddf849d40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49529a-3d82-4a3f-a76c-04776c441d7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Kuvien tunnisteet" ma:readOnly="false" ma:fieldId="{5cf76f15-5ced-4ddc-b409-7134ff3c332f}" ma:taxonomyMulti="true" ma:sspId="1b524aec-822c-496a-ac04-7365e579145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094d99-0d11-4b94-9cac-d7ddf849d40b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deec3880-9c9a-4006-94a6-563743bb00aa}" ma:internalName="TaxCatchAll" ma:showField="CatchAllData" ma:web="1b094d99-0d11-4b94-9cac-d7ddf849d4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b094d99-0d11-4b94-9cac-d7ddf849d40b" xsi:nil="true"/>
    <lcf76f155ced4ddcb4097134ff3c332f xmlns="2a49529a-3d82-4a3f-a76c-04776c441d7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B2FFF12-D6C4-42B1-B961-D65B71971BC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87161AF-6EF4-4392-9687-76C49B6FF2C8}">
  <ds:schemaRefs>
    <ds:schemaRef ds:uri="1b094d99-0d11-4b94-9cac-d7ddf849d40b"/>
    <ds:schemaRef ds:uri="2a49529a-3d82-4a3f-a76c-04776c441d7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99DC7F1-80C8-4FF0-884F-2C092D6534A0}">
  <ds:schemaRefs>
    <ds:schemaRef ds:uri="1b094d99-0d11-4b94-9cac-d7ddf849d40b"/>
    <ds:schemaRef ds:uri="2a49529a-3d82-4a3f-a76c-04776c441d7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20</Slides>
  <Notes>9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JOUSI-opinnot</vt:lpstr>
      <vt:lpstr>Sisällys  1 JOUSI-hankkeen tausta  2 JOUSI-opintojen sisältö 3 JOUSI-opintojen käyttöönotto 4 Lähteet   </vt:lpstr>
      <vt:lpstr>1 JOUSI-hankkeen tausta</vt:lpstr>
      <vt:lpstr>JOUSI-hankkeen tausta</vt:lpstr>
      <vt:lpstr>Hankkeen sivuilla loppuraportti, uutisia sekä julkaisuja JOUSI-opintojen kehittämisvaiheista → QR -koodi</vt:lpstr>
      <vt:lpstr>JOUSI-opintojen koulutuspoliittinen tausta</vt:lpstr>
      <vt:lpstr>JOUSI-opinnot tutkimusosaamisen vahvistajana</vt:lpstr>
      <vt:lpstr>2 JOUSI-opintojen sisältö</vt:lpstr>
      <vt:lpstr>JOUSI-opinnot pähkinänkuoressa</vt:lpstr>
      <vt:lpstr>JOUSI-opintojen sisältö ja rakenne</vt:lpstr>
      <vt:lpstr>MOOC-opintojakso opin.fi -palvelussa</vt:lpstr>
      <vt:lpstr>3 JOUSI-opintojen käyttöönotto</vt:lpstr>
      <vt:lpstr>Huomioi käyttöönoton lähtökohdat</vt:lpstr>
      <vt:lpstr>Tarkastele JOUSI-opintojen toteutusmuotoja</vt:lpstr>
      <vt:lpstr>Varmista opiskelijoiden ennakkovalmiudet JOUSI-opintoihin</vt:lpstr>
      <vt:lpstr>Jäsennä JOUSI-opintojen käyttöönoton kokonaisuus</vt:lpstr>
      <vt:lpstr>Suunnittele JOUSI-opintojen käytännön toteutus</vt:lpstr>
      <vt:lpstr>Arvioi ja kehitä edelleen</vt:lpstr>
      <vt:lpstr>Otamme mielellämme vastaan tietoa siitä, miten JOUSI-opintoja on hyödynnetty organisaatiossanne sekä millaisia kokemuksia käyttöönotosta on kertynyt.   Havaintoja, kokemuksia ja jatkokehitysajatuksia voi lähettää sähköpostitse:   Mari Kangasniemi, professori  mari.kangasniemi@utu.fi  Salla Seppanen, johtaja  salla.seppanen@laurea.fi</vt:lpstr>
      <vt:lpstr>4 Lähteet</vt:lpstr>
    </vt:vector>
  </TitlesOfParts>
  <Company>Laurea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Karoliina Nikula</dc:creator>
  <cp:revision>1</cp:revision>
  <dcterms:created xsi:type="dcterms:W3CDTF">2025-02-01T06:37:54Z</dcterms:created>
  <dcterms:modified xsi:type="dcterms:W3CDTF">2026-08-20T06:58:43Z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0x010100D29158B02BF62C4FB4437E142F2B0A99</vt:lpwstr>
  </property>
  <property fmtid="{D5CDD505-2E9C-101B-9397-08002B2CF9AE}" pid="3" name="MediaServiceImageTags">
    <vt:lpwstr/>
  </property>
  <property fmtid="{D5CDD505-2E9C-101B-9397-08002B2CF9AE}" pid="4" name="MSIP_Label_2b8f1591-5e65-4406-bb44-4495b14c6a71_Method">
    <vt:lpwstr>Standard</vt:lpwstr>
  </property>
  <property fmtid="{D5CDD505-2E9C-101B-9397-08002B2CF9AE}" pid="5" name="MSIP_Label_2b8f1591-5e65-4406-bb44-4495b14c6a71_Name">
    <vt:lpwstr>Sisäinen</vt:lpwstr>
  </property>
  <property fmtid="{D5CDD505-2E9C-101B-9397-08002B2CF9AE}" pid="6" name="MSIP_Label_2b8f1591-5e65-4406-bb44-4495b14c6a71_Tag">
    <vt:lpwstr>10, 3, 0, 1</vt:lpwstr>
  </property>
  <property fmtid="{D5CDD505-2E9C-101B-9397-08002B2CF9AE}" pid="7" name="MSIP_Label_2b8f1591-5e65-4406-bb44-4495b14c6a71_ActionId">
    <vt:lpwstr>67a6d49c-bd18-48a7-8b12-af5e2660b2a7</vt:lpwstr>
  </property>
  <property fmtid="{D5CDD505-2E9C-101B-9397-08002B2CF9AE}" pid="8" name="MSIP_Label_2b8f1591-5e65-4406-bb44-4495b14c6a71_Enabled">
    <vt:lpwstr>true</vt:lpwstr>
  </property>
  <property fmtid="{D5CDD505-2E9C-101B-9397-08002B2CF9AE}" pid="9" name="MSIP_Label_2b8f1591-5e65-4406-bb44-4495b14c6a71_SetDate">
    <vt:lpwstr>2026-06-08T09:43:38Z</vt:lpwstr>
  </property>
  <property fmtid="{D5CDD505-2E9C-101B-9397-08002B2CF9AE}" pid="10" name="MSIP_Label_2b8f1591-5e65-4406-bb44-4495b14c6a71_SiteId">
    <vt:lpwstr>ab32bc86-12f2-4b38-b262-c5775982e241</vt:lpwstr>
  </property>
  <property fmtid="{D5CDD505-2E9C-101B-9397-08002B2CF9AE}" pid="11" name="MSIP_Label_2b8f1591-5e65-4406-bb44-4495b14c6a71_ContentBits">
    <vt:lpwstr>0</vt:lpwstr>
  </property>
</Properties>
</file>