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notesMasterIdLst>
    <p:notesMasterId r:id="rId21"/>
  </p:notesMasterIdLst>
  <p:handoutMasterIdLst>
    <p:handoutMasterId r:id="rId22"/>
  </p:handoutMasterIdLst>
  <p:sldIdLst>
    <p:sldId id="256" r:id="rId2"/>
    <p:sldId id="283" r:id="rId3"/>
    <p:sldId id="257" r:id="rId4"/>
    <p:sldId id="276" r:id="rId5"/>
    <p:sldId id="259" r:id="rId6"/>
    <p:sldId id="260" r:id="rId7"/>
    <p:sldId id="278" r:id="rId8"/>
    <p:sldId id="267" r:id="rId9"/>
    <p:sldId id="284" r:id="rId10"/>
    <p:sldId id="268" r:id="rId11"/>
    <p:sldId id="272" r:id="rId12"/>
    <p:sldId id="271" r:id="rId13"/>
    <p:sldId id="275" r:id="rId14"/>
    <p:sldId id="282" r:id="rId15"/>
    <p:sldId id="285" r:id="rId16"/>
    <p:sldId id="270" r:id="rId17"/>
    <p:sldId id="269" r:id="rId18"/>
    <p:sldId id="273" r:id="rId19"/>
    <p:sldId id="281"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034"/>
    <a:srgbClr val="63B1E5"/>
    <a:srgbClr val="0073B0"/>
    <a:srgbClr val="0065A1"/>
    <a:srgbClr val="0032A1"/>
    <a:srgbClr val="8331A7"/>
    <a:srgbClr val="65B2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561" autoAdjust="0"/>
  </p:normalViewPr>
  <p:slideViewPr>
    <p:cSldViewPr snapToGrid="0" snapToObjects="1">
      <p:cViewPr varScale="1">
        <p:scale>
          <a:sx n="62" d="100"/>
          <a:sy n="62" d="100"/>
        </p:scale>
        <p:origin x="792"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9" d="100"/>
          <a:sy n="119" d="100"/>
        </p:scale>
        <p:origin x="49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stat.fi\dfs\users\Nieminet\esitykset\Lapin_AMK_2021_02\kuvio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ad.stat.fi\dfs\users\Nieminet\esitykset\Lapin_AMK_2021_02\kuvio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stat.fi\dfs\users\Nieminet\esitykset\Lapin_AMK_2021_02\kuvio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stat.fi\dfs\H\EL\EL360\TYTI\Ad_hoc_tutkimukset\2014_Maahanmuuttajien_ja_heidan_lastensa_tyomarkkinatilanne\uth_analyysi\liisan_analyyseja\tyo_taitt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d.stat.fi\dfs\users\nieminet\esitykset\TK__asiakaskoulutus_maahanmuuttajat\tyollisyys_kielitaito.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ad.stat.fi\dfs\O\tilastot\tyti\tuotanto\kk\9_tietopalvelu\lisatutk\uth2014\viestinta\perusjulkaisu\luku9_uth_kuviotjataulukot_2015-11-19_vanha_varalla.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Taul1!$B$1</c:f>
              <c:strCache>
                <c:ptCount val="1"/>
                <c:pt idx="0">
                  <c:v>Äidinkielen tasoinen (noin YKI 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3"/>
                <c:pt idx="0">
                  <c:v>Miehet</c:v>
                </c:pt>
                <c:pt idx="1">
                  <c:v>Naiset</c:v>
                </c:pt>
                <c:pt idx="2">
                  <c:v>Yhteensä</c:v>
                </c:pt>
              </c:strCache>
            </c:strRef>
          </c:cat>
          <c:val>
            <c:numRef>
              <c:f>Taul1!$B$2:$B$5</c:f>
              <c:numCache>
                <c:formatCode>General</c:formatCode>
                <c:ptCount val="4"/>
                <c:pt idx="0">
                  <c:v>17</c:v>
                </c:pt>
                <c:pt idx="1">
                  <c:v>20</c:v>
                </c:pt>
                <c:pt idx="2">
                  <c:v>18</c:v>
                </c:pt>
              </c:numCache>
            </c:numRef>
          </c:val>
          <c:extLst>
            <c:ext xmlns:c16="http://schemas.microsoft.com/office/drawing/2014/chart" uri="{C3380CC4-5D6E-409C-BE32-E72D297353CC}">
              <c16:uniqueId val="{00000000-E787-4688-958E-730A6CB2EB86}"/>
            </c:ext>
          </c:extLst>
        </c:ser>
        <c:ser>
          <c:idx val="1"/>
          <c:order val="1"/>
          <c:tx>
            <c:strRef>
              <c:f>Taul1!$C$1</c:f>
              <c:strCache>
                <c:ptCount val="1"/>
                <c:pt idx="0">
                  <c:v>Edistynyt (noin YKI 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3"/>
                <c:pt idx="0">
                  <c:v>Miehet</c:v>
                </c:pt>
                <c:pt idx="1">
                  <c:v>Naiset</c:v>
                </c:pt>
                <c:pt idx="2">
                  <c:v>Yhteensä</c:v>
                </c:pt>
              </c:strCache>
            </c:strRef>
          </c:cat>
          <c:val>
            <c:numRef>
              <c:f>Taul1!$C$2:$C$5</c:f>
              <c:numCache>
                <c:formatCode>General</c:formatCode>
                <c:ptCount val="4"/>
                <c:pt idx="0">
                  <c:v>22</c:v>
                </c:pt>
                <c:pt idx="1">
                  <c:v>26</c:v>
                </c:pt>
                <c:pt idx="2">
                  <c:v>24</c:v>
                </c:pt>
              </c:numCache>
            </c:numRef>
          </c:val>
          <c:extLst>
            <c:ext xmlns:c16="http://schemas.microsoft.com/office/drawing/2014/chart" uri="{C3380CC4-5D6E-409C-BE32-E72D297353CC}">
              <c16:uniqueId val="{00000001-E787-4688-958E-730A6CB2EB86}"/>
            </c:ext>
          </c:extLst>
        </c:ser>
        <c:ser>
          <c:idx val="2"/>
          <c:order val="2"/>
          <c:tx>
            <c:strRef>
              <c:f>Taul1!$D$1</c:f>
              <c:strCache>
                <c:ptCount val="1"/>
                <c:pt idx="0">
                  <c:v>Keskitaso (noin YKI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3"/>
                <c:pt idx="0">
                  <c:v>Miehet</c:v>
                </c:pt>
                <c:pt idx="1">
                  <c:v>Naiset</c:v>
                </c:pt>
                <c:pt idx="2">
                  <c:v>Yhteensä</c:v>
                </c:pt>
              </c:strCache>
            </c:strRef>
          </c:cat>
          <c:val>
            <c:numRef>
              <c:f>Taul1!$D$2:$D$5</c:f>
              <c:numCache>
                <c:formatCode>General</c:formatCode>
                <c:ptCount val="4"/>
                <c:pt idx="0">
                  <c:v>32</c:v>
                </c:pt>
                <c:pt idx="1">
                  <c:v>31</c:v>
                </c:pt>
                <c:pt idx="2">
                  <c:v>32</c:v>
                </c:pt>
              </c:numCache>
            </c:numRef>
          </c:val>
          <c:extLst>
            <c:ext xmlns:c16="http://schemas.microsoft.com/office/drawing/2014/chart" uri="{C3380CC4-5D6E-409C-BE32-E72D297353CC}">
              <c16:uniqueId val="{00000002-E787-4688-958E-730A6CB2EB86}"/>
            </c:ext>
          </c:extLst>
        </c:ser>
        <c:ser>
          <c:idx val="3"/>
          <c:order val="3"/>
          <c:tx>
            <c:strRef>
              <c:f>Taul1!$E$1</c:f>
              <c:strCache>
                <c:ptCount val="1"/>
                <c:pt idx="0">
                  <c:v>Aloittelija tai vähemmän (noin YKI 1 tai vähemmän)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3"/>
                <c:pt idx="0">
                  <c:v>Miehet</c:v>
                </c:pt>
                <c:pt idx="1">
                  <c:v>Naiset</c:v>
                </c:pt>
                <c:pt idx="2">
                  <c:v>Yhteensä</c:v>
                </c:pt>
              </c:strCache>
            </c:strRef>
          </c:cat>
          <c:val>
            <c:numRef>
              <c:f>Taul1!$E$2:$E$5</c:f>
              <c:numCache>
                <c:formatCode>General</c:formatCode>
                <c:ptCount val="4"/>
                <c:pt idx="0">
                  <c:v>29</c:v>
                </c:pt>
                <c:pt idx="1">
                  <c:v>23</c:v>
                </c:pt>
                <c:pt idx="2">
                  <c:v>26</c:v>
                </c:pt>
              </c:numCache>
            </c:numRef>
          </c:val>
          <c:extLst>
            <c:ext xmlns:c16="http://schemas.microsoft.com/office/drawing/2014/chart" uri="{C3380CC4-5D6E-409C-BE32-E72D297353CC}">
              <c16:uniqueId val="{00000003-E787-4688-958E-730A6CB2EB86}"/>
            </c:ext>
          </c:extLst>
        </c:ser>
        <c:dLbls>
          <c:dLblPos val="ctr"/>
          <c:showLegendKey val="0"/>
          <c:showVal val="1"/>
          <c:showCatName val="0"/>
          <c:showSerName val="0"/>
          <c:showPercent val="0"/>
          <c:showBubbleSize val="0"/>
        </c:dLbls>
        <c:gapWidth val="150"/>
        <c:overlap val="100"/>
        <c:axId val="605732648"/>
        <c:axId val="605727944"/>
      </c:barChart>
      <c:catAx>
        <c:axId val="60573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605727944"/>
        <c:crosses val="autoZero"/>
        <c:auto val="1"/>
        <c:lblAlgn val="ctr"/>
        <c:lblOffset val="100"/>
        <c:noMultiLvlLbl val="0"/>
      </c:catAx>
      <c:valAx>
        <c:axId val="605727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605732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'Työllisyysaste, syntyperä+sp'!$B$9</c:f>
              <c:strCache>
                <c:ptCount val="1"/>
                <c:pt idx="0">
                  <c:v>Suomalaistaustainen</c:v>
                </c:pt>
              </c:strCache>
            </c:strRef>
          </c:tx>
          <c:spPr>
            <a:ln w="28575" cap="rnd">
              <a:solidFill>
                <a:schemeClr val="accent1"/>
              </a:solidFill>
              <a:round/>
            </a:ln>
            <a:effectLst/>
          </c:spPr>
          <c:marker>
            <c:symbol val="none"/>
          </c:marker>
          <c:cat>
            <c:numRef>
              <c:f>'Työllisyysaste, syntyperä+sp'!$C$8:$H$8</c:f>
              <c:numCache>
                <c:formatCode>General</c:formatCode>
                <c:ptCount val="6"/>
                <c:pt idx="0">
                  <c:v>2015</c:v>
                </c:pt>
                <c:pt idx="1">
                  <c:v>2016</c:v>
                </c:pt>
                <c:pt idx="2">
                  <c:v>2017</c:v>
                </c:pt>
                <c:pt idx="3">
                  <c:v>2018</c:v>
                </c:pt>
                <c:pt idx="4">
                  <c:v>2019</c:v>
                </c:pt>
                <c:pt idx="5">
                  <c:v>2020</c:v>
                </c:pt>
              </c:numCache>
            </c:numRef>
          </c:cat>
          <c:val>
            <c:numRef>
              <c:f>'Työllisyysaste, syntyperä+sp'!$C$9:$H$9</c:f>
              <c:numCache>
                <c:formatCode>General</c:formatCode>
                <c:ptCount val="6"/>
                <c:pt idx="0">
                  <c:v>73.400000000000006</c:v>
                </c:pt>
                <c:pt idx="1">
                  <c:v>74.099999999999994</c:v>
                </c:pt>
                <c:pt idx="2">
                  <c:v>74.900000000000006</c:v>
                </c:pt>
                <c:pt idx="3">
                  <c:v>76.8</c:v>
                </c:pt>
                <c:pt idx="4">
                  <c:v>77.599999999999994</c:v>
                </c:pt>
                <c:pt idx="5">
                  <c:v>77</c:v>
                </c:pt>
              </c:numCache>
            </c:numRef>
          </c:val>
          <c:smooth val="0"/>
          <c:extLst>
            <c:ext xmlns:c16="http://schemas.microsoft.com/office/drawing/2014/chart" uri="{C3380CC4-5D6E-409C-BE32-E72D297353CC}">
              <c16:uniqueId val="{00000000-CA7E-4F09-BB64-028864400C95}"/>
            </c:ext>
          </c:extLst>
        </c:ser>
        <c:ser>
          <c:idx val="1"/>
          <c:order val="1"/>
          <c:tx>
            <c:strRef>
              <c:f>'Työllisyysaste, syntyperä+sp'!$B$10</c:f>
              <c:strCache>
                <c:ptCount val="1"/>
                <c:pt idx="0">
                  <c:v>Ulkomaalaistaustainen</c:v>
                </c:pt>
              </c:strCache>
            </c:strRef>
          </c:tx>
          <c:spPr>
            <a:ln w="28575" cap="rnd">
              <a:solidFill>
                <a:schemeClr val="accent2"/>
              </a:solidFill>
              <a:round/>
            </a:ln>
            <a:effectLst/>
          </c:spPr>
          <c:marker>
            <c:symbol val="none"/>
          </c:marker>
          <c:cat>
            <c:numRef>
              <c:f>'Työllisyysaste, syntyperä+sp'!$C$8:$H$8</c:f>
              <c:numCache>
                <c:formatCode>General</c:formatCode>
                <c:ptCount val="6"/>
                <c:pt idx="0">
                  <c:v>2015</c:v>
                </c:pt>
                <c:pt idx="1">
                  <c:v>2016</c:v>
                </c:pt>
                <c:pt idx="2">
                  <c:v>2017</c:v>
                </c:pt>
                <c:pt idx="3">
                  <c:v>2018</c:v>
                </c:pt>
                <c:pt idx="4">
                  <c:v>2019</c:v>
                </c:pt>
                <c:pt idx="5">
                  <c:v>2020</c:v>
                </c:pt>
              </c:numCache>
            </c:numRef>
          </c:cat>
          <c:val>
            <c:numRef>
              <c:f>'Työllisyysaste, syntyperä+sp'!$C$10:$H$10</c:f>
              <c:numCache>
                <c:formatCode>General</c:formatCode>
                <c:ptCount val="6"/>
                <c:pt idx="0">
                  <c:v>59.6</c:v>
                </c:pt>
                <c:pt idx="1">
                  <c:v>59</c:v>
                </c:pt>
                <c:pt idx="2">
                  <c:v>60.4</c:v>
                </c:pt>
                <c:pt idx="3">
                  <c:v>63.9</c:v>
                </c:pt>
                <c:pt idx="4">
                  <c:v>67.5</c:v>
                </c:pt>
                <c:pt idx="5">
                  <c:v>65.8</c:v>
                </c:pt>
              </c:numCache>
            </c:numRef>
          </c:val>
          <c:smooth val="0"/>
          <c:extLst>
            <c:ext xmlns:c16="http://schemas.microsoft.com/office/drawing/2014/chart" uri="{C3380CC4-5D6E-409C-BE32-E72D297353CC}">
              <c16:uniqueId val="{00000001-CA7E-4F09-BB64-028864400C95}"/>
            </c:ext>
          </c:extLst>
        </c:ser>
        <c:dLbls>
          <c:showLegendKey val="0"/>
          <c:showVal val="0"/>
          <c:showCatName val="0"/>
          <c:showSerName val="0"/>
          <c:showPercent val="0"/>
          <c:showBubbleSize val="0"/>
        </c:dLbls>
        <c:smooth val="0"/>
        <c:axId val="607956920"/>
        <c:axId val="607957248"/>
      </c:lineChart>
      <c:catAx>
        <c:axId val="60795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607957248"/>
        <c:crosses val="autoZero"/>
        <c:auto val="1"/>
        <c:lblAlgn val="ctr"/>
        <c:lblOffset val="100"/>
        <c:noMultiLvlLbl val="0"/>
      </c:catAx>
      <c:valAx>
        <c:axId val="607957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60795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'Työllisyysaste, syntyperä+sp'!$B$44:$C$44</c:f>
              <c:strCache>
                <c:ptCount val="2"/>
                <c:pt idx="0">
                  <c:v>Suomalaistaustainen</c:v>
                </c:pt>
                <c:pt idx="1">
                  <c:v>  Miehet</c:v>
                </c:pt>
              </c:strCache>
            </c:strRef>
          </c:tx>
          <c:spPr>
            <a:ln w="28575" cap="rnd">
              <a:solidFill>
                <a:schemeClr val="accent1"/>
              </a:solidFill>
              <a:round/>
            </a:ln>
            <a:effectLst/>
          </c:spPr>
          <c:marker>
            <c:symbol val="none"/>
          </c:marker>
          <c:cat>
            <c:numRef>
              <c:f>'Työllisyysaste, syntyperä+sp'!$D$43:$I$43</c:f>
              <c:numCache>
                <c:formatCode>General</c:formatCode>
                <c:ptCount val="6"/>
                <c:pt idx="0">
                  <c:v>2015</c:v>
                </c:pt>
                <c:pt idx="1">
                  <c:v>2016</c:v>
                </c:pt>
                <c:pt idx="2">
                  <c:v>2017</c:v>
                </c:pt>
                <c:pt idx="3">
                  <c:v>2018</c:v>
                </c:pt>
                <c:pt idx="4">
                  <c:v>2019</c:v>
                </c:pt>
                <c:pt idx="5">
                  <c:v>2020</c:v>
                </c:pt>
              </c:numCache>
            </c:numRef>
          </c:cat>
          <c:val>
            <c:numRef>
              <c:f>'Työllisyysaste, syntyperä+sp'!$D$44:$I$44</c:f>
              <c:numCache>
                <c:formatCode>General</c:formatCode>
                <c:ptCount val="6"/>
                <c:pt idx="0">
                  <c:v>73.8</c:v>
                </c:pt>
                <c:pt idx="1">
                  <c:v>75</c:v>
                </c:pt>
                <c:pt idx="2">
                  <c:v>75.900000000000006</c:v>
                </c:pt>
                <c:pt idx="3">
                  <c:v>78.099999999999994</c:v>
                </c:pt>
                <c:pt idx="4">
                  <c:v>78.400000000000006</c:v>
                </c:pt>
                <c:pt idx="5">
                  <c:v>77.900000000000006</c:v>
                </c:pt>
              </c:numCache>
            </c:numRef>
          </c:val>
          <c:smooth val="0"/>
          <c:extLst>
            <c:ext xmlns:c16="http://schemas.microsoft.com/office/drawing/2014/chart" uri="{C3380CC4-5D6E-409C-BE32-E72D297353CC}">
              <c16:uniqueId val="{00000000-A9CB-4C74-A7E5-EF2E5805194A}"/>
            </c:ext>
          </c:extLst>
        </c:ser>
        <c:ser>
          <c:idx val="1"/>
          <c:order val="1"/>
          <c:tx>
            <c:strRef>
              <c:f>'Työllisyysaste, syntyperä+sp'!$B$45:$C$45</c:f>
              <c:strCache>
                <c:ptCount val="2"/>
                <c:pt idx="0">
                  <c:v>Suomalaistaustainen</c:v>
                </c:pt>
                <c:pt idx="1">
                  <c:v>  Naiset</c:v>
                </c:pt>
              </c:strCache>
            </c:strRef>
          </c:tx>
          <c:spPr>
            <a:ln w="28575" cap="rnd">
              <a:solidFill>
                <a:schemeClr val="accent2"/>
              </a:solidFill>
              <a:round/>
            </a:ln>
            <a:effectLst/>
          </c:spPr>
          <c:marker>
            <c:symbol val="none"/>
          </c:marker>
          <c:cat>
            <c:numRef>
              <c:f>'Työllisyysaste, syntyperä+sp'!$D$43:$I$43</c:f>
              <c:numCache>
                <c:formatCode>General</c:formatCode>
                <c:ptCount val="6"/>
                <c:pt idx="0">
                  <c:v>2015</c:v>
                </c:pt>
                <c:pt idx="1">
                  <c:v>2016</c:v>
                </c:pt>
                <c:pt idx="2">
                  <c:v>2017</c:v>
                </c:pt>
                <c:pt idx="3">
                  <c:v>2018</c:v>
                </c:pt>
                <c:pt idx="4">
                  <c:v>2019</c:v>
                </c:pt>
                <c:pt idx="5">
                  <c:v>2020</c:v>
                </c:pt>
              </c:numCache>
            </c:numRef>
          </c:cat>
          <c:val>
            <c:numRef>
              <c:f>'Työllisyysaste, syntyperä+sp'!$D$45:$I$45</c:f>
              <c:numCache>
                <c:formatCode>General</c:formatCode>
                <c:ptCount val="6"/>
                <c:pt idx="0">
                  <c:v>72.900000000000006</c:v>
                </c:pt>
                <c:pt idx="1">
                  <c:v>73.099999999999994</c:v>
                </c:pt>
                <c:pt idx="2">
                  <c:v>73.8</c:v>
                </c:pt>
                <c:pt idx="3">
                  <c:v>76</c:v>
                </c:pt>
                <c:pt idx="4">
                  <c:v>77.099999999999994</c:v>
                </c:pt>
                <c:pt idx="5">
                  <c:v>76.099999999999994</c:v>
                </c:pt>
              </c:numCache>
            </c:numRef>
          </c:val>
          <c:smooth val="0"/>
          <c:extLst>
            <c:ext xmlns:c16="http://schemas.microsoft.com/office/drawing/2014/chart" uri="{C3380CC4-5D6E-409C-BE32-E72D297353CC}">
              <c16:uniqueId val="{00000001-A9CB-4C74-A7E5-EF2E5805194A}"/>
            </c:ext>
          </c:extLst>
        </c:ser>
        <c:ser>
          <c:idx val="2"/>
          <c:order val="2"/>
          <c:tx>
            <c:strRef>
              <c:f>'Työllisyysaste, syntyperä+sp'!$B$46:$C$46</c:f>
              <c:strCache>
                <c:ptCount val="2"/>
                <c:pt idx="0">
                  <c:v>Ulkomaalaistaustainen</c:v>
                </c:pt>
                <c:pt idx="1">
                  <c:v>  Miehet</c:v>
                </c:pt>
              </c:strCache>
            </c:strRef>
          </c:tx>
          <c:spPr>
            <a:ln w="28575" cap="rnd">
              <a:solidFill>
                <a:schemeClr val="accent3"/>
              </a:solidFill>
              <a:round/>
            </a:ln>
            <a:effectLst/>
          </c:spPr>
          <c:marker>
            <c:symbol val="none"/>
          </c:marker>
          <c:cat>
            <c:numRef>
              <c:f>'Työllisyysaste, syntyperä+sp'!$D$43:$I$43</c:f>
              <c:numCache>
                <c:formatCode>General</c:formatCode>
                <c:ptCount val="6"/>
                <c:pt idx="0">
                  <c:v>2015</c:v>
                </c:pt>
                <c:pt idx="1">
                  <c:v>2016</c:v>
                </c:pt>
                <c:pt idx="2">
                  <c:v>2017</c:v>
                </c:pt>
                <c:pt idx="3">
                  <c:v>2018</c:v>
                </c:pt>
                <c:pt idx="4">
                  <c:v>2019</c:v>
                </c:pt>
                <c:pt idx="5">
                  <c:v>2020</c:v>
                </c:pt>
              </c:numCache>
            </c:numRef>
          </c:cat>
          <c:val>
            <c:numRef>
              <c:f>'Työllisyysaste, syntyperä+sp'!$D$46:$I$46</c:f>
              <c:numCache>
                <c:formatCode>General</c:formatCode>
                <c:ptCount val="6"/>
                <c:pt idx="0">
                  <c:v>66.5</c:v>
                </c:pt>
                <c:pt idx="1">
                  <c:v>67.8</c:v>
                </c:pt>
                <c:pt idx="2">
                  <c:v>69.599999999999994</c:v>
                </c:pt>
                <c:pt idx="3">
                  <c:v>72.3</c:v>
                </c:pt>
                <c:pt idx="4">
                  <c:v>73.5</c:v>
                </c:pt>
                <c:pt idx="5">
                  <c:v>71.099999999999994</c:v>
                </c:pt>
              </c:numCache>
            </c:numRef>
          </c:val>
          <c:smooth val="0"/>
          <c:extLst>
            <c:ext xmlns:c16="http://schemas.microsoft.com/office/drawing/2014/chart" uri="{C3380CC4-5D6E-409C-BE32-E72D297353CC}">
              <c16:uniqueId val="{00000002-A9CB-4C74-A7E5-EF2E5805194A}"/>
            </c:ext>
          </c:extLst>
        </c:ser>
        <c:ser>
          <c:idx val="3"/>
          <c:order val="3"/>
          <c:tx>
            <c:strRef>
              <c:f>'Työllisyysaste, syntyperä+sp'!$B$47:$C$47</c:f>
              <c:strCache>
                <c:ptCount val="2"/>
                <c:pt idx="0">
                  <c:v>Ulkomaalaistaustainen</c:v>
                </c:pt>
                <c:pt idx="1">
                  <c:v>  Naiset</c:v>
                </c:pt>
              </c:strCache>
            </c:strRef>
          </c:tx>
          <c:spPr>
            <a:ln w="28575" cap="rnd">
              <a:solidFill>
                <a:schemeClr val="accent4"/>
              </a:solidFill>
              <a:round/>
            </a:ln>
            <a:effectLst/>
          </c:spPr>
          <c:marker>
            <c:symbol val="none"/>
          </c:marker>
          <c:cat>
            <c:numRef>
              <c:f>'Työllisyysaste, syntyperä+sp'!$D$43:$I$43</c:f>
              <c:numCache>
                <c:formatCode>General</c:formatCode>
                <c:ptCount val="6"/>
                <c:pt idx="0">
                  <c:v>2015</c:v>
                </c:pt>
                <c:pt idx="1">
                  <c:v>2016</c:v>
                </c:pt>
                <c:pt idx="2">
                  <c:v>2017</c:v>
                </c:pt>
                <c:pt idx="3">
                  <c:v>2018</c:v>
                </c:pt>
                <c:pt idx="4">
                  <c:v>2019</c:v>
                </c:pt>
                <c:pt idx="5">
                  <c:v>2020</c:v>
                </c:pt>
              </c:numCache>
            </c:numRef>
          </c:cat>
          <c:val>
            <c:numRef>
              <c:f>'Työllisyysaste, syntyperä+sp'!$D$47:$I$47</c:f>
              <c:numCache>
                <c:formatCode>General</c:formatCode>
                <c:ptCount val="6"/>
                <c:pt idx="0">
                  <c:v>53.4</c:v>
                </c:pt>
                <c:pt idx="1">
                  <c:v>51.1</c:v>
                </c:pt>
                <c:pt idx="2">
                  <c:v>51.7</c:v>
                </c:pt>
                <c:pt idx="3">
                  <c:v>54.6</c:v>
                </c:pt>
                <c:pt idx="4">
                  <c:v>59.7</c:v>
                </c:pt>
                <c:pt idx="5">
                  <c:v>60.4</c:v>
                </c:pt>
              </c:numCache>
            </c:numRef>
          </c:val>
          <c:smooth val="0"/>
          <c:extLst>
            <c:ext xmlns:c16="http://schemas.microsoft.com/office/drawing/2014/chart" uri="{C3380CC4-5D6E-409C-BE32-E72D297353CC}">
              <c16:uniqueId val="{00000003-A9CB-4C74-A7E5-EF2E5805194A}"/>
            </c:ext>
          </c:extLst>
        </c:ser>
        <c:dLbls>
          <c:showLegendKey val="0"/>
          <c:showVal val="0"/>
          <c:showCatName val="0"/>
          <c:showSerName val="0"/>
          <c:showPercent val="0"/>
          <c:showBubbleSize val="0"/>
        </c:dLbls>
        <c:smooth val="0"/>
        <c:axId val="607979880"/>
        <c:axId val="607980208"/>
      </c:lineChart>
      <c:catAx>
        <c:axId val="60797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607980208"/>
        <c:crosses val="autoZero"/>
        <c:auto val="1"/>
        <c:lblAlgn val="ctr"/>
        <c:lblOffset val="100"/>
        <c:noMultiLvlLbl val="0"/>
      </c:catAx>
      <c:valAx>
        <c:axId val="6079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607979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'Työllisyysaste, taustamaa+sp'!$B$25</c:f>
              <c:strCache>
                <c:ptCount val="1"/>
                <c:pt idx="0">
                  <c:v>Naiset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'Työllisyysaste, taustamaa+sp'!$A$26:$A$34</c:f>
              <c:strCache>
                <c:ptCount val="9"/>
                <c:pt idx="0">
                  <c:v>Lat.Am., Itä-Eurooppa, muut</c:v>
                </c:pt>
                <c:pt idx="1">
                  <c:v>EU/EFTA, P-Amerikka</c:v>
                </c:pt>
                <c:pt idx="2">
                  <c:v>Aasia</c:v>
                </c:pt>
                <c:pt idx="3">
                  <c:v>Muu Afrikka</c:v>
                </c:pt>
                <c:pt idx="4">
                  <c:v>Lähi-Itä&amp;P-Afrikka</c:v>
                </c:pt>
                <c:pt idx="5">
                  <c:v>Viro</c:v>
                </c:pt>
                <c:pt idx="6">
                  <c:v>Venäjä,NL</c:v>
                </c:pt>
                <c:pt idx="7">
                  <c:v>Suomalaistaustaiset</c:v>
                </c:pt>
                <c:pt idx="8">
                  <c:v>Ulkomaalaistaustaiset</c:v>
                </c:pt>
              </c:strCache>
            </c:strRef>
          </c:cat>
          <c:val>
            <c:numRef>
              <c:f>'Työllisyysaste, taustamaa+sp'!$B$26:$B$34</c:f>
              <c:numCache>
                <c:formatCode>General</c:formatCode>
                <c:ptCount val="9"/>
                <c:pt idx="0">
                  <c:v>46</c:v>
                </c:pt>
                <c:pt idx="1">
                  <c:v>74</c:v>
                </c:pt>
                <c:pt idx="2">
                  <c:v>63</c:v>
                </c:pt>
                <c:pt idx="3">
                  <c:v>48</c:v>
                </c:pt>
                <c:pt idx="4">
                  <c:v>41</c:v>
                </c:pt>
                <c:pt idx="5">
                  <c:v>75</c:v>
                </c:pt>
                <c:pt idx="6">
                  <c:v>65</c:v>
                </c:pt>
                <c:pt idx="7">
                  <c:v>76</c:v>
                </c:pt>
                <c:pt idx="8">
                  <c:v>60</c:v>
                </c:pt>
              </c:numCache>
            </c:numRef>
          </c:val>
          <c:extLst>
            <c:ext xmlns:c16="http://schemas.microsoft.com/office/drawing/2014/chart" uri="{C3380CC4-5D6E-409C-BE32-E72D297353CC}">
              <c16:uniqueId val="{00000000-9C2E-47C5-9174-42509184468B}"/>
            </c:ext>
          </c:extLst>
        </c:ser>
        <c:ser>
          <c:idx val="1"/>
          <c:order val="1"/>
          <c:tx>
            <c:strRef>
              <c:f>'Työllisyysaste, taustamaa+sp'!$C$25</c:f>
              <c:strCache>
                <c:ptCount val="1"/>
                <c:pt idx="0">
                  <c:v>Miehet</c:v>
                </c:pt>
              </c:strCache>
            </c:strRef>
          </c:tx>
          <c:spPr>
            <a:solidFill>
              <a:srgbClr val="0070C0"/>
            </a:solidFill>
            <a:ln w="12700" cmpd="sng">
              <a:no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'Työllisyysaste, taustamaa+sp'!$A$26:$A$34</c:f>
              <c:strCache>
                <c:ptCount val="9"/>
                <c:pt idx="0">
                  <c:v>Lat.Am., Itä-Eurooppa, muut</c:v>
                </c:pt>
                <c:pt idx="1">
                  <c:v>EU/EFTA, P-Amerikka</c:v>
                </c:pt>
                <c:pt idx="2">
                  <c:v>Aasia</c:v>
                </c:pt>
                <c:pt idx="3">
                  <c:v>Muu Afrikka</c:v>
                </c:pt>
                <c:pt idx="4">
                  <c:v>Lähi-Itä&amp;P-Afrikka</c:v>
                </c:pt>
                <c:pt idx="5">
                  <c:v>Viro</c:v>
                </c:pt>
                <c:pt idx="6">
                  <c:v>Venäjä,NL</c:v>
                </c:pt>
                <c:pt idx="7">
                  <c:v>Suomalaistaustaiset</c:v>
                </c:pt>
                <c:pt idx="8">
                  <c:v>Ulkomaalaistaustaiset</c:v>
                </c:pt>
              </c:strCache>
            </c:strRef>
          </c:cat>
          <c:val>
            <c:numRef>
              <c:f>'Työllisyysaste, taustamaa+sp'!$C$26:$C$34</c:f>
              <c:numCache>
                <c:formatCode>General</c:formatCode>
                <c:ptCount val="9"/>
                <c:pt idx="0">
                  <c:v>70</c:v>
                </c:pt>
                <c:pt idx="1">
                  <c:v>80</c:v>
                </c:pt>
                <c:pt idx="2">
                  <c:v>78</c:v>
                </c:pt>
                <c:pt idx="3">
                  <c:v>68</c:v>
                </c:pt>
                <c:pt idx="4">
                  <c:v>60</c:v>
                </c:pt>
                <c:pt idx="5">
                  <c:v>79</c:v>
                </c:pt>
                <c:pt idx="6">
                  <c:v>68</c:v>
                </c:pt>
                <c:pt idx="7">
                  <c:v>78</c:v>
                </c:pt>
                <c:pt idx="8">
                  <c:v>71</c:v>
                </c:pt>
              </c:numCache>
            </c:numRef>
          </c:val>
          <c:extLst>
            <c:ext xmlns:c16="http://schemas.microsoft.com/office/drawing/2014/chart" uri="{C3380CC4-5D6E-409C-BE32-E72D297353CC}">
              <c16:uniqueId val="{00000001-9C2E-47C5-9174-42509184468B}"/>
            </c:ext>
          </c:extLst>
        </c:ser>
        <c:dLbls>
          <c:showLegendKey val="0"/>
          <c:showVal val="0"/>
          <c:showCatName val="0"/>
          <c:showSerName val="0"/>
          <c:showPercent val="0"/>
          <c:showBubbleSize val="0"/>
        </c:dLbls>
        <c:gapWidth val="57"/>
        <c:axId val="528171648"/>
        <c:axId val="528172960"/>
      </c:barChart>
      <c:catAx>
        <c:axId val="52817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8172960"/>
        <c:crosses val="autoZero"/>
        <c:auto val="1"/>
        <c:lblAlgn val="ctr"/>
        <c:lblOffset val="100"/>
        <c:noMultiLvlLbl val="0"/>
      </c:catAx>
      <c:valAx>
        <c:axId val="5281729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817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99701330437149E-2"/>
          <c:y val="3.16660633416469E-2"/>
          <c:w val="0.62989113429786792"/>
          <c:h val="0.90505938463568048"/>
        </c:manualLayout>
      </c:layout>
      <c:barChart>
        <c:barDir val="col"/>
        <c:grouping val="clustered"/>
        <c:varyColors val="0"/>
        <c:ser>
          <c:idx val="0"/>
          <c:order val="0"/>
          <c:tx>
            <c:strRef>
              <c:f>'Kuv4-5'!$B$5</c:f>
              <c:strCache>
                <c:ptCount val="1"/>
                <c:pt idx="0">
                  <c:v>asunut Suomessa alle 5 vuotta (muuttanut 2010-2013)</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8B9-4B54-8B22-B460ABE49250}"/>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'Kuv4-5'!$C$4:$G$4</c:f>
              <c:strCache>
                <c:ptCount val="5"/>
                <c:pt idx="0">
                  <c:v>Työ</c:v>
                </c:pt>
                <c:pt idx="1">
                  <c:v>Perhe</c:v>
                </c:pt>
                <c:pt idx="2">
                  <c:v>Opiskelu</c:v>
                </c:pt>
                <c:pt idx="3">
                  <c:v>Pakolaisuus</c:v>
                </c:pt>
                <c:pt idx="4">
                  <c:v>Muu syy</c:v>
                </c:pt>
              </c:strCache>
            </c:strRef>
          </c:cat>
          <c:val>
            <c:numRef>
              <c:f>'Kuv4-5'!$C$5:$G$5</c:f>
              <c:numCache>
                <c:formatCode>0</c:formatCode>
                <c:ptCount val="5"/>
                <c:pt idx="0">
                  <c:v>88.630799999999994</c:v>
                </c:pt>
                <c:pt idx="1">
                  <c:v>38.593899999999998</c:v>
                </c:pt>
                <c:pt idx="2">
                  <c:v>66.157600000000002</c:v>
                </c:pt>
                <c:pt idx="3">
                  <c:v>0</c:v>
                </c:pt>
                <c:pt idx="4">
                  <c:v>62.274299999999997</c:v>
                </c:pt>
              </c:numCache>
            </c:numRef>
          </c:val>
          <c:extLst>
            <c:ext xmlns:c16="http://schemas.microsoft.com/office/drawing/2014/chart" uri="{C3380CC4-5D6E-409C-BE32-E72D297353CC}">
              <c16:uniqueId val="{00000001-D8B9-4B54-8B22-B460ABE49250}"/>
            </c:ext>
          </c:extLst>
        </c:ser>
        <c:ser>
          <c:idx val="1"/>
          <c:order val="1"/>
          <c:tx>
            <c:strRef>
              <c:f>'Kuv4-5'!$B$6</c:f>
              <c:strCache>
                <c:ptCount val="1"/>
                <c:pt idx="0">
                  <c:v>asunut Suomessa 5-10 vuotta (muuttanut 2004-2009)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'Kuv4-5'!$C$4:$G$4</c:f>
              <c:strCache>
                <c:ptCount val="5"/>
                <c:pt idx="0">
                  <c:v>Työ</c:v>
                </c:pt>
                <c:pt idx="1">
                  <c:v>Perhe</c:v>
                </c:pt>
                <c:pt idx="2">
                  <c:v>Opiskelu</c:v>
                </c:pt>
                <c:pt idx="3">
                  <c:v>Pakolaisuus</c:v>
                </c:pt>
                <c:pt idx="4">
                  <c:v>Muu syy</c:v>
                </c:pt>
              </c:strCache>
            </c:strRef>
          </c:cat>
          <c:val>
            <c:numRef>
              <c:f>'Kuv4-5'!$C$6:$G$6</c:f>
              <c:numCache>
                <c:formatCode>0</c:formatCode>
                <c:ptCount val="5"/>
                <c:pt idx="0">
                  <c:v>83.676400000000001</c:v>
                </c:pt>
                <c:pt idx="1">
                  <c:v>50.025199999999998</c:v>
                </c:pt>
                <c:pt idx="2">
                  <c:v>76.672700000000006</c:v>
                </c:pt>
                <c:pt idx="3">
                  <c:v>30.3507</c:v>
                </c:pt>
                <c:pt idx="4">
                  <c:v>57.094299999999997</c:v>
                </c:pt>
              </c:numCache>
            </c:numRef>
          </c:val>
          <c:extLst>
            <c:ext xmlns:c16="http://schemas.microsoft.com/office/drawing/2014/chart" uri="{C3380CC4-5D6E-409C-BE32-E72D297353CC}">
              <c16:uniqueId val="{00000002-D8B9-4B54-8B22-B460ABE49250}"/>
            </c:ext>
          </c:extLst>
        </c:ser>
        <c:ser>
          <c:idx val="2"/>
          <c:order val="2"/>
          <c:tx>
            <c:strRef>
              <c:f>'Kuv4-5'!$B$7</c:f>
              <c:strCache>
                <c:ptCount val="1"/>
                <c:pt idx="0">
                  <c:v>asunut Suomessa yli 10 vuotta (muuttanut ennen 2004)</c:v>
                </c:pt>
              </c:strCache>
            </c:strRef>
          </c:tx>
          <c:spPr>
            <a:solidFill>
              <a:schemeClr val="accent3"/>
            </a:solidFill>
            <a:ln>
              <a:noFill/>
            </a:ln>
            <a:effectLst/>
          </c:spPr>
          <c:invertIfNegative val="0"/>
          <c:dLbls>
            <c:dLbl>
              <c:idx val="1"/>
              <c:layout>
                <c:manualLayout>
                  <c:x val="-4.525299980882145E-17"/>
                  <c:y val="-1.1172437333183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B9-4B54-8B22-B460ABE49250}"/>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'Kuv4-5'!$C$4:$G$4</c:f>
              <c:strCache>
                <c:ptCount val="5"/>
                <c:pt idx="0">
                  <c:v>Työ</c:v>
                </c:pt>
                <c:pt idx="1">
                  <c:v>Perhe</c:v>
                </c:pt>
                <c:pt idx="2">
                  <c:v>Opiskelu</c:v>
                </c:pt>
                <c:pt idx="3">
                  <c:v>Pakolaisuus</c:v>
                </c:pt>
                <c:pt idx="4">
                  <c:v>Muu syy</c:v>
                </c:pt>
              </c:strCache>
            </c:strRef>
          </c:cat>
          <c:val>
            <c:numRef>
              <c:f>'Kuv4-5'!$C$7:$G$7</c:f>
              <c:numCache>
                <c:formatCode>0</c:formatCode>
                <c:ptCount val="5"/>
                <c:pt idx="0">
                  <c:v>89.082700000000003</c:v>
                </c:pt>
                <c:pt idx="1">
                  <c:v>70.5762</c:v>
                </c:pt>
                <c:pt idx="2">
                  <c:v>90.334500000000006</c:v>
                </c:pt>
                <c:pt idx="3">
                  <c:v>51.781300000000002</c:v>
                </c:pt>
                <c:pt idx="4">
                  <c:v>68.0899</c:v>
                </c:pt>
              </c:numCache>
            </c:numRef>
          </c:val>
          <c:extLst>
            <c:ext xmlns:c16="http://schemas.microsoft.com/office/drawing/2014/chart" uri="{C3380CC4-5D6E-409C-BE32-E72D297353CC}">
              <c16:uniqueId val="{00000003-D8B9-4B54-8B22-B460ABE49250}"/>
            </c:ext>
          </c:extLst>
        </c:ser>
        <c:dLbls>
          <c:showLegendKey val="0"/>
          <c:showVal val="1"/>
          <c:showCatName val="0"/>
          <c:showSerName val="0"/>
          <c:showPercent val="0"/>
          <c:showBubbleSize val="0"/>
        </c:dLbls>
        <c:gapWidth val="219"/>
        <c:overlap val="-27"/>
        <c:axId val="708299744"/>
        <c:axId val="708307192"/>
      </c:barChart>
      <c:lineChart>
        <c:grouping val="standard"/>
        <c:varyColors val="0"/>
        <c:ser>
          <c:idx val="3"/>
          <c:order val="3"/>
          <c:tx>
            <c:strRef>
              <c:f>'Kuv4-5'!$B$8</c:f>
              <c:strCache>
                <c:ptCount val="1"/>
                <c:pt idx="0">
                  <c:v>Suomalaistaustaiset</c:v>
                </c:pt>
              </c:strCache>
            </c:strRef>
          </c:tx>
          <c:spPr>
            <a:ln w="28575" cap="rnd">
              <a:solidFill>
                <a:srgbClr val="0070C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D8B9-4B54-8B22-B460ABE49250}"/>
                </c:ext>
              </c:extLst>
            </c:dLbl>
            <c:dLbl>
              <c:idx val="1"/>
              <c:delete val="1"/>
              <c:extLst>
                <c:ext xmlns:c15="http://schemas.microsoft.com/office/drawing/2012/chart" uri="{CE6537A1-D6FC-4f65-9D91-7224C49458BB}"/>
                <c:ext xmlns:c16="http://schemas.microsoft.com/office/drawing/2014/chart" uri="{C3380CC4-5D6E-409C-BE32-E72D297353CC}">
                  <c16:uniqueId val="{00000005-D8B9-4B54-8B22-B460ABE49250}"/>
                </c:ext>
              </c:extLst>
            </c:dLbl>
            <c:dLbl>
              <c:idx val="2"/>
              <c:delete val="1"/>
              <c:extLst>
                <c:ext xmlns:c15="http://schemas.microsoft.com/office/drawing/2012/chart" uri="{CE6537A1-D6FC-4f65-9D91-7224C49458BB}"/>
                <c:ext xmlns:c16="http://schemas.microsoft.com/office/drawing/2014/chart" uri="{C3380CC4-5D6E-409C-BE32-E72D297353CC}">
                  <c16:uniqueId val="{00000006-D8B9-4B54-8B22-B460ABE49250}"/>
                </c:ext>
              </c:extLst>
            </c:dLbl>
            <c:dLbl>
              <c:idx val="3"/>
              <c:delete val="1"/>
              <c:extLst>
                <c:ext xmlns:c15="http://schemas.microsoft.com/office/drawing/2012/chart" uri="{CE6537A1-D6FC-4f65-9D91-7224C49458BB}"/>
                <c:ext xmlns:c16="http://schemas.microsoft.com/office/drawing/2014/chart" uri="{C3380CC4-5D6E-409C-BE32-E72D297353CC}">
                  <c16:uniqueId val="{00000007-D8B9-4B54-8B22-B460ABE49250}"/>
                </c:ext>
              </c:extLst>
            </c:dLbl>
            <c:dLbl>
              <c:idx val="4"/>
              <c:layout>
                <c:manualLayout>
                  <c:x val="0.10536327057802075"/>
                  <c:y val="-0.13888888888888892"/>
                </c:manualLayout>
              </c:layout>
              <c:tx>
                <c:rich>
                  <a:bodyPr/>
                  <a:lstStyle/>
                  <a:p>
                    <a:fld id="{D92436CB-FB38-4CF4-95F9-BAF96F6ECB6A}" type="SERIESNAME">
                      <a:rPr lang="en-US"/>
                      <a:pPr/>
                      <a:t>[SERIES NAME]</a:t>
                    </a:fld>
                    <a:r>
                      <a:rPr lang="en-US" baseline="0"/>
                      <a:t>: </a:t>
                    </a:r>
                    <a:fld id="{BA052494-BBDF-436F-B9EE-7CA0E05E71FF}" type="VALUE">
                      <a:rPr lang="en-US" baseline="0"/>
                      <a:pPr/>
                      <a:t>[VALUE]</a:t>
                    </a:fld>
                    <a:r>
                      <a:rPr lang="en-US" baseline="0"/>
                      <a:t> %</a:t>
                    </a:r>
                  </a:p>
                </c:rich>
              </c:tx>
              <c:showLegendKey val="0"/>
              <c:showVal val="1"/>
              <c:showCatName val="0"/>
              <c:showSerName val="1"/>
              <c:showPercent val="0"/>
              <c:showBubbleSize val="0"/>
              <c:extLst>
                <c:ext xmlns:c15="http://schemas.microsoft.com/office/drawing/2012/chart" uri="{CE6537A1-D6FC-4f65-9D91-7224C49458BB}">
                  <c15:layout>
                    <c:manualLayout>
                      <c:w val="0.2342484880497582"/>
                      <c:h val="0.11681871345029239"/>
                    </c:manualLayout>
                  </c15:layout>
                  <c15:dlblFieldTable/>
                  <c15:showDataLabelsRange val="0"/>
                </c:ext>
                <c:ext xmlns:c16="http://schemas.microsoft.com/office/drawing/2014/chart" uri="{C3380CC4-5D6E-409C-BE32-E72D297353CC}">
                  <c16:uniqueId val="{00000008-D8B9-4B54-8B22-B460ABE4925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'Kuv4-5'!$C$4:$G$4</c:f>
              <c:strCache>
                <c:ptCount val="5"/>
                <c:pt idx="0">
                  <c:v>Työ</c:v>
                </c:pt>
                <c:pt idx="1">
                  <c:v>Perhe</c:v>
                </c:pt>
                <c:pt idx="2">
                  <c:v>Opiskelu</c:v>
                </c:pt>
                <c:pt idx="3">
                  <c:v>Pakolaisuus</c:v>
                </c:pt>
                <c:pt idx="4">
                  <c:v>Muu syy</c:v>
                </c:pt>
              </c:strCache>
            </c:strRef>
          </c:cat>
          <c:val>
            <c:numRef>
              <c:f>'Kuv4-5'!$C$8:$G$8</c:f>
              <c:numCache>
                <c:formatCode>0</c:formatCode>
                <c:ptCount val="5"/>
                <c:pt idx="0">
                  <c:v>74</c:v>
                </c:pt>
                <c:pt idx="1">
                  <c:v>74</c:v>
                </c:pt>
                <c:pt idx="2">
                  <c:v>74</c:v>
                </c:pt>
                <c:pt idx="3">
                  <c:v>74</c:v>
                </c:pt>
                <c:pt idx="4">
                  <c:v>74</c:v>
                </c:pt>
              </c:numCache>
            </c:numRef>
          </c:val>
          <c:smooth val="0"/>
          <c:extLst>
            <c:ext xmlns:c16="http://schemas.microsoft.com/office/drawing/2014/chart" uri="{C3380CC4-5D6E-409C-BE32-E72D297353CC}">
              <c16:uniqueId val="{00000009-D8B9-4B54-8B22-B460ABE49250}"/>
            </c:ext>
          </c:extLst>
        </c:ser>
        <c:dLbls>
          <c:showLegendKey val="0"/>
          <c:showVal val="1"/>
          <c:showCatName val="0"/>
          <c:showSerName val="0"/>
          <c:showPercent val="0"/>
          <c:showBubbleSize val="0"/>
        </c:dLbls>
        <c:marker val="1"/>
        <c:smooth val="0"/>
        <c:axId val="708299744"/>
        <c:axId val="708307192"/>
      </c:lineChart>
      <c:catAx>
        <c:axId val="70829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708307192"/>
        <c:crosses val="autoZero"/>
        <c:auto val="1"/>
        <c:lblAlgn val="ctr"/>
        <c:lblOffset val="100"/>
        <c:noMultiLvlLbl val="0"/>
      </c:catAx>
      <c:valAx>
        <c:axId val="708307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fi-FI"/>
                  <a:t>%</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708299744"/>
        <c:crosses val="autoZero"/>
        <c:crossBetween val="between"/>
      </c:valAx>
      <c:spPr>
        <a:noFill/>
        <a:ln>
          <a:noFill/>
        </a:ln>
        <a:effectLst/>
      </c:spPr>
    </c:plotArea>
    <c:legend>
      <c:legendPos val="r"/>
      <c:legendEntry>
        <c:idx val="3"/>
        <c:delete val="1"/>
      </c:legendEntry>
      <c:layout>
        <c:manualLayout>
          <c:xMode val="edge"/>
          <c:yMode val="edge"/>
          <c:x val="0.72636916075145774"/>
          <c:y val="0.296045731507597"/>
          <c:w val="0.24735826125182628"/>
          <c:h val="0.479876636089383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300"/>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Taul1!$B$1</c:f>
              <c:strCache>
                <c:ptCount val="1"/>
                <c:pt idx="0">
                  <c:v>Suomalaistaustaiset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Johtajat</c:v>
                </c:pt>
                <c:pt idx="1">
                  <c:v>Maanviljelijät, metsätyöntekijät</c:v>
                </c:pt>
                <c:pt idx="2">
                  <c:v>Toimisto- ja asiakaspalvelutyöntekijät</c:v>
                </c:pt>
                <c:pt idx="3">
                  <c:v>Prosessi- ja kuljetustyöntekijät</c:v>
                </c:pt>
                <c:pt idx="4">
                  <c:v>Rakennus-, korjaus- ja valmistustyöntekijät </c:v>
                </c:pt>
                <c:pt idx="5">
                  <c:v>Asiantuntijat</c:v>
                </c:pt>
                <c:pt idx="6">
                  <c:v>Muut työntekijät</c:v>
                </c:pt>
                <c:pt idx="7">
                  <c:v>Erityisasiantuntijat</c:v>
                </c:pt>
                <c:pt idx="8">
                  <c:v>Palvelu- ja myyntityöntekijät </c:v>
                </c:pt>
              </c:strCache>
            </c:strRef>
          </c:cat>
          <c:val>
            <c:numRef>
              <c:f>Taul1!$B$2:$B$10</c:f>
              <c:numCache>
                <c:formatCode>General</c:formatCode>
                <c:ptCount val="9"/>
                <c:pt idx="0">
                  <c:v>3</c:v>
                </c:pt>
                <c:pt idx="1">
                  <c:v>3</c:v>
                </c:pt>
                <c:pt idx="2">
                  <c:v>7</c:v>
                </c:pt>
                <c:pt idx="3">
                  <c:v>8</c:v>
                </c:pt>
                <c:pt idx="4">
                  <c:v>11</c:v>
                </c:pt>
                <c:pt idx="5">
                  <c:v>19</c:v>
                </c:pt>
                <c:pt idx="6">
                  <c:v>6</c:v>
                </c:pt>
                <c:pt idx="7">
                  <c:v>24</c:v>
                </c:pt>
                <c:pt idx="8">
                  <c:v>20</c:v>
                </c:pt>
              </c:numCache>
            </c:numRef>
          </c:val>
          <c:extLst>
            <c:ext xmlns:c16="http://schemas.microsoft.com/office/drawing/2014/chart" uri="{C3380CC4-5D6E-409C-BE32-E72D297353CC}">
              <c16:uniqueId val="{00000000-7F1E-489A-B45A-84E6B73135EB}"/>
            </c:ext>
          </c:extLst>
        </c:ser>
        <c:ser>
          <c:idx val="1"/>
          <c:order val="1"/>
          <c:tx>
            <c:strRef>
              <c:f>Taul1!$C$1</c:f>
              <c:strCache>
                <c:ptCount val="1"/>
                <c:pt idx="0">
                  <c:v>Ulkomaalaistaustaiset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Johtajat</c:v>
                </c:pt>
                <c:pt idx="1">
                  <c:v>Maanviljelijät, metsätyöntekijät</c:v>
                </c:pt>
                <c:pt idx="2">
                  <c:v>Toimisto- ja asiakaspalvelutyöntekijät</c:v>
                </c:pt>
                <c:pt idx="3">
                  <c:v>Prosessi- ja kuljetustyöntekijät</c:v>
                </c:pt>
                <c:pt idx="4">
                  <c:v>Rakennus-, korjaus- ja valmistustyöntekijät </c:v>
                </c:pt>
                <c:pt idx="5">
                  <c:v>Asiantuntijat</c:v>
                </c:pt>
                <c:pt idx="6">
                  <c:v>Muut työntekijät</c:v>
                </c:pt>
                <c:pt idx="7">
                  <c:v>Erityisasiantuntijat</c:v>
                </c:pt>
                <c:pt idx="8">
                  <c:v>Palvelu- ja myyntityöntekijät </c:v>
                </c:pt>
              </c:strCache>
            </c:strRef>
          </c:cat>
          <c:val>
            <c:numRef>
              <c:f>Taul1!$C$2:$C$10</c:f>
              <c:numCache>
                <c:formatCode>General</c:formatCode>
                <c:ptCount val="9"/>
                <c:pt idx="0">
                  <c:v>2</c:v>
                </c:pt>
                <c:pt idx="1">
                  <c:v>2</c:v>
                </c:pt>
                <c:pt idx="2">
                  <c:v>4</c:v>
                </c:pt>
                <c:pt idx="3">
                  <c:v>8</c:v>
                </c:pt>
                <c:pt idx="4">
                  <c:v>10</c:v>
                </c:pt>
                <c:pt idx="5">
                  <c:v>10</c:v>
                </c:pt>
                <c:pt idx="6">
                  <c:v>17</c:v>
                </c:pt>
                <c:pt idx="7">
                  <c:v>23</c:v>
                </c:pt>
                <c:pt idx="8">
                  <c:v>24</c:v>
                </c:pt>
              </c:numCache>
            </c:numRef>
          </c:val>
          <c:extLst>
            <c:ext xmlns:c16="http://schemas.microsoft.com/office/drawing/2014/chart" uri="{C3380CC4-5D6E-409C-BE32-E72D297353CC}">
              <c16:uniqueId val="{00000001-7F1E-489A-B45A-84E6B73135EB}"/>
            </c:ext>
          </c:extLst>
        </c:ser>
        <c:dLbls>
          <c:dLblPos val="outEnd"/>
          <c:showLegendKey val="0"/>
          <c:showVal val="1"/>
          <c:showCatName val="0"/>
          <c:showSerName val="0"/>
          <c:showPercent val="0"/>
          <c:showBubbleSize val="0"/>
        </c:dLbls>
        <c:gapWidth val="182"/>
        <c:axId val="277861040"/>
        <c:axId val="277861432"/>
      </c:barChart>
      <c:catAx>
        <c:axId val="27786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77861432"/>
        <c:crosses val="autoZero"/>
        <c:auto val="1"/>
        <c:lblAlgn val="ctr"/>
        <c:lblOffset val="100"/>
        <c:noMultiLvlLbl val="0"/>
      </c:catAx>
      <c:valAx>
        <c:axId val="277861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dirty="0"/>
                  <a:t>%</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7786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Taul4!$B$3</c:f>
              <c:strCache>
                <c:ptCount val="1"/>
                <c:pt idx="0">
                  <c:v>Ulkomaalaistaustaiset</c:v>
                </c:pt>
              </c:strCache>
            </c:strRef>
          </c:tx>
          <c:spPr>
            <a:solidFill>
              <a:schemeClr val="accent1"/>
            </a:solidFill>
            <a:ln>
              <a:noFill/>
            </a:ln>
            <a:effectLst/>
          </c:spPr>
          <c:invertIfNegative val="0"/>
          <c:cat>
            <c:strRef>
              <c:f>Taul4!$A$4:$A$11</c:f>
              <c:strCache>
                <c:ptCount val="8"/>
                <c:pt idx="0">
                  <c:v>Tuttavien kautta</c:v>
                </c:pt>
                <c:pt idx="1">
                  <c:v>Työpaikkailmoitukset</c:v>
                </c:pt>
                <c:pt idx="2">
                  <c:v>Otti yhteyttä työnantajiin</c:v>
                </c:pt>
                <c:pt idx="3">
                  <c:v>Oppilaitoksen kautta</c:v>
                </c:pt>
                <c:pt idx="4">
                  <c:v>Työvoimatoimiston kautta</c:v>
                </c:pt>
                <c:pt idx="5">
                  <c:v>Työnantaja otti yhteyttä</c:v>
                </c:pt>
                <c:pt idx="6">
                  <c:v>Muu tapa</c:v>
                </c:pt>
                <c:pt idx="7">
                  <c:v>Yksityisen toimiston kautta</c:v>
                </c:pt>
              </c:strCache>
            </c:strRef>
          </c:cat>
          <c:val>
            <c:numRef>
              <c:f>Taul4!$B$4:$B$11</c:f>
              <c:numCache>
                <c:formatCode>General</c:formatCode>
                <c:ptCount val="8"/>
                <c:pt idx="0">
                  <c:v>34</c:v>
                </c:pt>
                <c:pt idx="1">
                  <c:v>21</c:v>
                </c:pt>
                <c:pt idx="2">
                  <c:v>13</c:v>
                </c:pt>
                <c:pt idx="3">
                  <c:v>10</c:v>
                </c:pt>
                <c:pt idx="4">
                  <c:v>9</c:v>
                </c:pt>
                <c:pt idx="5">
                  <c:v>6</c:v>
                </c:pt>
                <c:pt idx="6">
                  <c:v>4</c:v>
                </c:pt>
                <c:pt idx="7">
                  <c:v>3</c:v>
                </c:pt>
              </c:numCache>
            </c:numRef>
          </c:val>
          <c:extLst>
            <c:ext xmlns:c16="http://schemas.microsoft.com/office/drawing/2014/chart" uri="{C3380CC4-5D6E-409C-BE32-E72D297353CC}">
              <c16:uniqueId val="{00000000-5F50-4830-B2E8-156681909547}"/>
            </c:ext>
          </c:extLst>
        </c:ser>
        <c:ser>
          <c:idx val="1"/>
          <c:order val="1"/>
          <c:tx>
            <c:strRef>
              <c:f>Taul4!$C$3</c:f>
              <c:strCache>
                <c:ptCount val="1"/>
                <c:pt idx="0">
                  <c:v>Suomalaistaustaiset</c:v>
                </c:pt>
              </c:strCache>
            </c:strRef>
          </c:tx>
          <c:spPr>
            <a:solidFill>
              <a:schemeClr val="accent2"/>
            </a:solidFill>
            <a:ln>
              <a:noFill/>
            </a:ln>
            <a:effectLst/>
          </c:spPr>
          <c:invertIfNegative val="0"/>
          <c:cat>
            <c:strRef>
              <c:f>Taul4!$A$4:$A$11</c:f>
              <c:strCache>
                <c:ptCount val="8"/>
                <c:pt idx="0">
                  <c:v>Tuttavien kautta</c:v>
                </c:pt>
                <c:pt idx="1">
                  <c:v>Työpaikkailmoitukset</c:v>
                </c:pt>
                <c:pt idx="2">
                  <c:v>Otti yhteyttä työnantajiin</c:v>
                </c:pt>
                <c:pt idx="3">
                  <c:v>Oppilaitoksen kautta</c:v>
                </c:pt>
                <c:pt idx="4">
                  <c:v>Työvoimatoimiston kautta</c:v>
                </c:pt>
                <c:pt idx="5">
                  <c:v>Työnantaja otti yhteyttä</c:v>
                </c:pt>
                <c:pt idx="6">
                  <c:v>Muu tapa</c:v>
                </c:pt>
                <c:pt idx="7">
                  <c:v>Yksityisen toimiston kautta</c:v>
                </c:pt>
              </c:strCache>
            </c:strRef>
          </c:cat>
          <c:val>
            <c:numRef>
              <c:f>Taul4!$C$4:$C$11</c:f>
              <c:numCache>
                <c:formatCode>General</c:formatCode>
                <c:ptCount val="8"/>
                <c:pt idx="0">
                  <c:v>25</c:v>
                </c:pt>
                <c:pt idx="1">
                  <c:v>23</c:v>
                </c:pt>
                <c:pt idx="2">
                  <c:v>16</c:v>
                </c:pt>
                <c:pt idx="3">
                  <c:v>8</c:v>
                </c:pt>
                <c:pt idx="4">
                  <c:v>9</c:v>
                </c:pt>
                <c:pt idx="5">
                  <c:v>13</c:v>
                </c:pt>
                <c:pt idx="6">
                  <c:v>5</c:v>
                </c:pt>
                <c:pt idx="7">
                  <c:v>1</c:v>
                </c:pt>
              </c:numCache>
            </c:numRef>
          </c:val>
          <c:extLst>
            <c:ext xmlns:c16="http://schemas.microsoft.com/office/drawing/2014/chart" uri="{C3380CC4-5D6E-409C-BE32-E72D297353CC}">
              <c16:uniqueId val="{00000001-5F50-4830-B2E8-156681909547}"/>
            </c:ext>
          </c:extLst>
        </c:ser>
        <c:dLbls>
          <c:showLegendKey val="0"/>
          <c:showVal val="0"/>
          <c:showCatName val="0"/>
          <c:showSerName val="0"/>
          <c:showPercent val="0"/>
          <c:showBubbleSize val="0"/>
        </c:dLbls>
        <c:gapWidth val="182"/>
        <c:axId val="708298176"/>
        <c:axId val="708297392"/>
      </c:barChart>
      <c:catAx>
        <c:axId val="708298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708297392"/>
        <c:crosses val="autoZero"/>
        <c:auto val="1"/>
        <c:lblAlgn val="ctr"/>
        <c:lblOffset val="100"/>
        <c:noMultiLvlLbl val="0"/>
      </c:catAx>
      <c:valAx>
        <c:axId val="70829739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70829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a:t>%</a:t>
            </a:r>
          </a:p>
        </c:rich>
      </c:tx>
      <c:layout>
        <c:manualLayout>
          <c:xMode val="edge"/>
          <c:yMode val="edge"/>
          <c:x val="0.94099516972143193"/>
          <c:y val="2.72667998227283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'Kuvio 9.3.2'!$B$5</c:f>
              <c:strCache>
                <c:ptCount val="1"/>
                <c:pt idx="0">
                  <c:v>Ulkomaalaistaustaiset</c:v>
                </c:pt>
              </c:strCache>
            </c:strRef>
          </c:tx>
          <c:spPr>
            <a:solidFill>
              <a:schemeClr val="accent1"/>
            </a:solidFill>
            <a:ln>
              <a:noFill/>
            </a:ln>
            <a:effectLst/>
          </c:spPr>
          <c:invertIfNegative val="0"/>
          <c:cat>
            <c:strRef>
              <c:f>'Kuvio 9.3.2'!$A$6:$A$11</c:f>
              <c:strCache>
                <c:ptCount val="6"/>
                <c:pt idx="0">
                  <c:v>Opiskelu</c:v>
                </c:pt>
                <c:pt idx="1">
                  <c:v>Hoitaa lapsia</c:v>
                </c:pt>
                <c:pt idx="2">
                  <c:v>Sairaus/vamma</c:v>
                </c:pt>
                <c:pt idx="3">
                  <c:v>Uskoo, että työtä ei tarjolla</c:v>
                </c:pt>
                <c:pt idx="4">
                  <c:v>Eläke</c:v>
                </c:pt>
                <c:pt idx="5">
                  <c:v>Muu syy</c:v>
                </c:pt>
              </c:strCache>
            </c:strRef>
          </c:cat>
          <c:val>
            <c:numRef>
              <c:f>'Kuvio 9.3.2'!$B$6:$B$11</c:f>
              <c:numCache>
                <c:formatCode>General</c:formatCode>
                <c:ptCount val="6"/>
                <c:pt idx="0">
                  <c:v>32</c:v>
                </c:pt>
                <c:pt idx="1">
                  <c:v>21</c:v>
                </c:pt>
                <c:pt idx="2">
                  <c:v>16</c:v>
                </c:pt>
                <c:pt idx="3">
                  <c:v>6</c:v>
                </c:pt>
                <c:pt idx="4">
                  <c:v>3</c:v>
                </c:pt>
                <c:pt idx="5">
                  <c:v>21</c:v>
                </c:pt>
              </c:numCache>
            </c:numRef>
          </c:val>
          <c:extLst>
            <c:ext xmlns:c16="http://schemas.microsoft.com/office/drawing/2014/chart" uri="{C3380CC4-5D6E-409C-BE32-E72D297353CC}">
              <c16:uniqueId val="{00000000-34D2-4D6B-86A5-3788703C6B64}"/>
            </c:ext>
          </c:extLst>
        </c:ser>
        <c:ser>
          <c:idx val="1"/>
          <c:order val="1"/>
          <c:tx>
            <c:strRef>
              <c:f>'Kuvio 9.3.2'!$C$5</c:f>
              <c:strCache>
                <c:ptCount val="1"/>
                <c:pt idx="0">
                  <c:v>Suomalaistaustaiset</c:v>
                </c:pt>
              </c:strCache>
            </c:strRef>
          </c:tx>
          <c:spPr>
            <a:solidFill>
              <a:schemeClr val="accent2"/>
            </a:solidFill>
            <a:ln>
              <a:noFill/>
            </a:ln>
            <a:effectLst/>
          </c:spPr>
          <c:invertIfNegative val="0"/>
          <c:cat>
            <c:strRef>
              <c:f>'Kuvio 9.3.2'!$A$6:$A$11</c:f>
              <c:strCache>
                <c:ptCount val="6"/>
                <c:pt idx="0">
                  <c:v>Opiskelu</c:v>
                </c:pt>
                <c:pt idx="1">
                  <c:v>Hoitaa lapsia</c:v>
                </c:pt>
                <c:pt idx="2">
                  <c:v>Sairaus/vamma</c:v>
                </c:pt>
                <c:pt idx="3">
                  <c:v>Uskoo, että työtä ei tarjolla</c:v>
                </c:pt>
                <c:pt idx="4">
                  <c:v>Eläke</c:v>
                </c:pt>
                <c:pt idx="5">
                  <c:v>Muu syy</c:v>
                </c:pt>
              </c:strCache>
            </c:strRef>
          </c:cat>
          <c:val>
            <c:numRef>
              <c:f>'Kuvio 9.3.2'!$C$6:$C$11</c:f>
              <c:numCache>
                <c:formatCode>General</c:formatCode>
                <c:ptCount val="6"/>
                <c:pt idx="0">
                  <c:v>17</c:v>
                </c:pt>
                <c:pt idx="1">
                  <c:v>10</c:v>
                </c:pt>
                <c:pt idx="2">
                  <c:v>28</c:v>
                </c:pt>
                <c:pt idx="3">
                  <c:v>7</c:v>
                </c:pt>
                <c:pt idx="4">
                  <c:v>24</c:v>
                </c:pt>
                <c:pt idx="5">
                  <c:v>14</c:v>
                </c:pt>
              </c:numCache>
            </c:numRef>
          </c:val>
          <c:extLst>
            <c:ext xmlns:c16="http://schemas.microsoft.com/office/drawing/2014/chart" uri="{C3380CC4-5D6E-409C-BE32-E72D297353CC}">
              <c16:uniqueId val="{00000001-34D2-4D6B-86A5-3788703C6B64}"/>
            </c:ext>
          </c:extLst>
        </c:ser>
        <c:dLbls>
          <c:showLegendKey val="0"/>
          <c:showVal val="0"/>
          <c:showCatName val="0"/>
          <c:showSerName val="0"/>
          <c:showPercent val="0"/>
          <c:showBubbleSize val="0"/>
        </c:dLbls>
        <c:gapWidth val="182"/>
        <c:axId val="708298568"/>
        <c:axId val="708300920"/>
      </c:barChart>
      <c:catAx>
        <c:axId val="708298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708300920"/>
        <c:crosses val="autoZero"/>
        <c:auto val="1"/>
        <c:lblAlgn val="ctr"/>
        <c:lblOffset val="100"/>
        <c:noMultiLvlLbl val="0"/>
      </c:catAx>
      <c:valAx>
        <c:axId val="7083009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708298568"/>
        <c:crosses val="autoZero"/>
        <c:crossBetween val="between"/>
      </c:valAx>
      <c:spPr>
        <a:noFill/>
        <a:ln>
          <a:noFill/>
        </a:ln>
        <a:effectLst/>
      </c:spPr>
    </c:plotArea>
    <c:legend>
      <c:legendPos val="b"/>
      <c:layout>
        <c:manualLayout>
          <c:xMode val="edge"/>
          <c:yMode val="edge"/>
          <c:x val="0.24550697494471482"/>
          <c:y val="0.91444557366263968"/>
          <c:w val="0.48665198257253017"/>
          <c:h val="6.31140369347606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0.03054</cdr:x>
      <cdr:y>0</cdr:y>
    </cdr:from>
    <cdr:to>
      <cdr:x>0.06242</cdr:x>
      <cdr:y>0.05985</cdr:y>
    </cdr:to>
    <cdr:sp macro="" textlink="">
      <cdr:nvSpPr>
        <cdr:cNvPr id="2" name="Tekstiruutu 1">
          <a:extLst xmlns:a="http://schemas.openxmlformats.org/drawingml/2006/main">
            <a:ext uri="{FF2B5EF4-FFF2-40B4-BE49-F238E27FC236}">
              <a16:creationId xmlns:a16="http://schemas.microsoft.com/office/drawing/2014/main" id="{E64136A9-8979-4AD3-AF10-A7573739B776}"/>
            </a:ext>
          </a:extLst>
        </cdr:cNvPr>
        <cdr:cNvSpPr txBox="1"/>
      </cdr:nvSpPr>
      <cdr:spPr>
        <a:xfrm xmlns:a="http://schemas.openxmlformats.org/drawingml/2006/main">
          <a:off x="315073" y="-1783664"/>
          <a:ext cx="328773" cy="267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0.95057</cdr:x>
      <cdr:y>0.0619</cdr:y>
    </cdr:from>
    <cdr:to>
      <cdr:x>0.97636</cdr:x>
      <cdr:y>0.12143</cdr:y>
    </cdr:to>
    <cdr:sp macro="" textlink="">
      <cdr:nvSpPr>
        <cdr:cNvPr id="2" name="Tekstiruutu 1"/>
        <cdr:cNvSpPr txBox="1"/>
      </cdr:nvSpPr>
      <cdr:spPr>
        <a:xfrm xmlns:a="http://schemas.openxmlformats.org/drawingml/2006/main">
          <a:off x="5207953" y="198120"/>
          <a:ext cx="141287"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a:t>%</a:t>
          </a:r>
        </a:p>
      </cdr:txBody>
    </cdr:sp>
  </cdr:relSizeAnchor>
</c:userShapes>
</file>

<file path=ppt/drawings/drawing3.xml><?xml version="1.0" encoding="utf-8"?>
<c:userShapes xmlns:c="http://schemas.openxmlformats.org/drawingml/2006/chart">
  <cdr:relSizeAnchor xmlns:cdr="http://schemas.openxmlformats.org/drawingml/2006/chartDrawing">
    <cdr:from>
      <cdr:x>0.21281</cdr:x>
      <cdr:y>0.5389</cdr:y>
    </cdr:from>
    <cdr:to>
      <cdr:x>0.25064</cdr:x>
      <cdr:y>0.60247</cdr:y>
    </cdr:to>
    <cdr:pic>
      <cdr:nvPicPr>
        <cdr:cNvPr id="3" name="chart">
          <a:extLst xmlns:a="http://schemas.openxmlformats.org/drawingml/2006/main">
            <a:ext uri="{FF2B5EF4-FFF2-40B4-BE49-F238E27FC236}">
              <a16:creationId xmlns:a16="http://schemas.microsoft.com/office/drawing/2014/main" id="{838026F7-BA6B-4110-9FBC-CAA887071EE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45920" y="2377440"/>
          <a:ext cx="292633" cy="28044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2834FE-F2B6-A84E-A1F9-458ACA6F15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920F1EB7-8103-D84D-84F6-74303A216F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AB12E4-CFCB-5841-B346-01FDA9AF193D}" type="datetimeFigureOut">
              <a:rPr lang="fi-FI" smtClean="0"/>
              <a:t>10.2.2021</a:t>
            </a:fld>
            <a:endParaRPr lang="fi-FI"/>
          </a:p>
        </p:txBody>
      </p:sp>
      <p:sp>
        <p:nvSpPr>
          <p:cNvPr id="4" name="Footer Placeholder 3">
            <a:extLst>
              <a:ext uri="{FF2B5EF4-FFF2-40B4-BE49-F238E27FC236}">
                <a16:creationId xmlns:a16="http://schemas.microsoft.com/office/drawing/2014/main" id="{1F77F648-0307-9848-8510-C018B28C33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20F55AF8-C24E-924D-A112-46792FF84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173FE2-6FFE-534D-A264-7988550A0BA5}" type="slidenum">
              <a:rPr lang="fi-FI" smtClean="0"/>
              <a:t>‹#›</a:t>
            </a:fld>
            <a:endParaRPr lang="fi-FI"/>
          </a:p>
        </p:txBody>
      </p:sp>
    </p:spTree>
    <p:extLst>
      <p:ext uri="{BB962C8B-B14F-4D97-AF65-F5344CB8AC3E}">
        <p14:creationId xmlns:p14="http://schemas.microsoft.com/office/powerpoint/2010/main" val="469146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529F1-D4A2-7845-97E6-EC89B9E6E233}" type="datetimeFigureOut">
              <a:rPr lang="fi-FI" smtClean="0"/>
              <a:t>10.2.2021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C8B99-D757-AB44-A1B1-189E38A9727D}" type="slidenum">
              <a:rPr lang="fi-FI" smtClean="0"/>
              <a:t>‹#›</a:t>
            </a:fld>
            <a:endParaRPr lang="fi-FI"/>
          </a:p>
        </p:txBody>
      </p:sp>
    </p:spTree>
    <p:extLst>
      <p:ext uri="{BB962C8B-B14F-4D97-AF65-F5344CB8AC3E}">
        <p14:creationId xmlns:p14="http://schemas.microsoft.com/office/powerpoint/2010/main" val="387778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Syntymämaa: esim. ennen Viron itsenäistymistä syntyneillä virolaisilla maahanmuuttajilla syntymämaa on Neuvostoliitto. Samoin Suomen luovuttamilla alueilla syntyneiden syntymämaa on Suomi, vaikka alue ei enää kuulu Suomelle. </a:t>
            </a:r>
          </a:p>
        </p:txBody>
      </p:sp>
      <p:sp>
        <p:nvSpPr>
          <p:cNvPr id="4" name="Dian numeron paikkamerkki 3"/>
          <p:cNvSpPr>
            <a:spLocks noGrp="1"/>
          </p:cNvSpPr>
          <p:nvPr>
            <p:ph type="sldNum" sz="quarter" idx="5"/>
          </p:nvPr>
        </p:nvSpPr>
        <p:spPr/>
        <p:txBody>
          <a:bodyPr/>
          <a:lstStyle/>
          <a:p>
            <a:fld id="{A14C8B99-D757-AB44-A1B1-189E38A9727D}" type="slidenum">
              <a:rPr lang="fi-FI" smtClean="0"/>
              <a:t>3</a:t>
            </a:fld>
            <a:endParaRPr lang="fi-FI"/>
          </a:p>
        </p:txBody>
      </p:sp>
    </p:spTree>
    <p:extLst>
      <p:ext uri="{BB962C8B-B14F-4D97-AF65-F5344CB8AC3E}">
        <p14:creationId xmlns:p14="http://schemas.microsoft.com/office/powerpoint/2010/main" val="97349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4C8B99-D757-AB44-A1B1-189E38A9727D}" type="slidenum">
              <a:rPr lang="fi-FI" smtClean="0"/>
              <a:t>4</a:t>
            </a:fld>
            <a:endParaRPr lang="fi-FI"/>
          </a:p>
        </p:txBody>
      </p:sp>
    </p:spTree>
    <p:extLst>
      <p:ext uri="{BB962C8B-B14F-4D97-AF65-F5344CB8AC3E}">
        <p14:creationId xmlns:p14="http://schemas.microsoft.com/office/powerpoint/2010/main" val="362702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4C8B99-D757-AB44-A1B1-189E38A9727D}" type="slidenum">
              <a:rPr lang="fi-FI" smtClean="0"/>
              <a:t>5</a:t>
            </a:fld>
            <a:endParaRPr lang="fi-FI"/>
          </a:p>
        </p:txBody>
      </p:sp>
    </p:spTree>
    <p:extLst>
      <p:ext uri="{BB962C8B-B14F-4D97-AF65-F5344CB8AC3E}">
        <p14:creationId xmlns:p14="http://schemas.microsoft.com/office/powerpoint/2010/main" val="158835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4C8B99-D757-AB44-A1B1-189E38A9727D}" type="slidenum">
              <a:rPr lang="fi-FI" smtClean="0"/>
              <a:t>9</a:t>
            </a:fld>
            <a:endParaRPr lang="fi-FI"/>
          </a:p>
        </p:txBody>
      </p:sp>
    </p:spTree>
    <p:extLst>
      <p:ext uri="{BB962C8B-B14F-4D97-AF65-F5344CB8AC3E}">
        <p14:creationId xmlns:p14="http://schemas.microsoft.com/office/powerpoint/2010/main" val="312804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4C8B99-D757-AB44-A1B1-189E38A9727D}" type="slidenum">
              <a:rPr lang="fi-FI" smtClean="0"/>
              <a:t>11</a:t>
            </a:fld>
            <a:endParaRPr lang="fi-FI"/>
          </a:p>
        </p:txBody>
      </p:sp>
    </p:spTree>
    <p:extLst>
      <p:ext uri="{BB962C8B-B14F-4D97-AF65-F5344CB8AC3E}">
        <p14:creationId xmlns:p14="http://schemas.microsoft.com/office/powerpoint/2010/main" val="164294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4C8B99-D757-AB44-A1B1-189E38A9727D}" type="slidenum">
              <a:rPr lang="fi-FI" smtClean="0"/>
              <a:t>13</a:t>
            </a:fld>
            <a:endParaRPr lang="fi-FI"/>
          </a:p>
        </p:txBody>
      </p:sp>
    </p:spTree>
    <p:extLst>
      <p:ext uri="{BB962C8B-B14F-4D97-AF65-F5344CB8AC3E}">
        <p14:creationId xmlns:p14="http://schemas.microsoft.com/office/powerpoint/2010/main" val="307328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14C8B99-D757-AB44-A1B1-189E38A9727D}" type="slidenum">
              <a:rPr lang="fi-FI" smtClean="0"/>
              <a:t>14</a:t>
            </a:fld>
            <a:endParaRPr lang="fi-FI"/>
          </a:p>
        </p:txBody>
      </p:sp>
    </p:spTree>
    <p:extLst>
      <p:ext uri="{BB962C8B-B14F-4D97-AF65-F5344CB8AC3E}">
        <p14:creationId xmlns:p14="http://schemas.microsoft.com/office/powerpoint/2010/main" val="3363411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tilastokeskus.sharepoint.com/sites/powerpoint-esityksen-tekeminen"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tilastokeskus.sharepoint.com/sites/powerpoint-esityksen-tekeminen/SitePages/Saavutettavuus.aspx" TargetMode="Externa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oi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6BDE-15BB-BF4C-988F-BB6B76BE5733}"/>
              </a:ext>
            </a:extLst>
          </p:cNvPr>
          <p:cNvSpPr>
            <a:spLocks noGrp="1"/>
          </p:cNvSpPr>
          <p:nvPr>
            <p:ph type="title"/>
          </p:nvPr>
        </p:nvSpPr>
        <p:spPr>
          <a:xfrm>
            <a:off x="813486" y="1067186"/>
            <a:ext cx="8095736" cy="2852737"/>
          </a:xfrm>
        </p:spPr>
        <p:txBody>
          <a:bodyPr anchor="b"/>
          <a:lstStyle>
            <a:lvl1pPr>
              <a:defRPr sz="6000" b="1"/>
            </a:lvl1pPr>
          </a:lstStyle>
          <a:p>
            <a:r>
              <a:rPr lang="fi-FI"/>
              <a:t>Muokkaa ots. perustyyl. napsautt.</a:t>
            </a:r>
            <a:endParaRPr lang="fi-FI" dirty="0"/>
          </a:p>
        </p:txBody>
      </p:sp>
      <p:sp>
        <p:nvSpPr>
          <p:cNvPr id="11" name="Text Placeholder 10">
            <a:extLst>
              <a:ext uri="{FF2B5EF4-FFF2-40B4-BE49-F238E27FC236}">
                <a16:creationId xmlns:a16="http://schemas.microsoft.com/office/drawing/2014/main" id="{DFD4F408-8114-044A-B306-BBA0FDCBEF55}"/>
              </a:ext>
            </a:extLst>
          </p:cNvPr>
          <p:cNvSpPr>
            <a:spLocks noGrp="1"/>
          </p:cNvSpPr>
          <p:nvPr>
            <p:ph type="body" sz="quarter" idx="13" hasCustomPrompt="1"/>
          </p:nvPr>
        </p:nvSpPr>
        <p:spPr>
          <a:xfrm>
            <a:off x="812800" y="4076700"/>
            <a:ext cx="8096250" cy="106007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err="1"/>
              <a:t>Presentoija</a:t>
            </a:r>
            <a:r>
              <a:rPr lang="en-US" dirty="0"/>
              <a:t>, </a:t>
            </a:r>
            <a:r>
              <a:rPr lang="en-US" dirty="0" err="1"/>
              <a:t>aika</a:t>
            </a:r>
            <a:r>
              <a:rPr lang="en-US" dirty="0"/>
              <a:t>, </a:t>
            </a:r>
            <a:r>
              <a:rPr lang="en-US" dirty="0" err="1"/>
              <a:t>paikka</a:t>
            </a:r>
            <a:endParaRPr lang="en-US" dirty="0"/>
          </a:p>
        </p:txBody>
      </p:sp>
      <p:sp>
        <p:nvSpPr>
          <p:cNvPr id="7" name="Dian numeron paikkamerkki 6">
            <a:extLst>
              <a:ext uri="{FF2B5EF4-FFF2-40B4-BE49-F238E27FC236}">
                <a16:creationId xmlns:a16="http://schemas.microsoft.com/office/drawing/2014/main" id="{9031A3B3-A4C8-4A2C-8AA4-9B158068FF14}"/>
              </a:ext>
              <a:ext uri="{C183D7F6-B498-43B3-948B-1728B52AA6E4}">
                <adec:decorative xmlns:adec="http://schemas.microsoft.com/office/drawing/2017/decorative" val="1"/>
              </a:ext>
            </a:extLst>
          </p:cNvPr>
          <p:cNvSpPr>
            <a:spLocks noGrp="1"/>
          </p:cNvSpPr>
          <p:nvPr>
            <p:ph type="sldNum" sz="quarter" idx="16"/>
          </p:nvPr>
        </p:nvSpPr>
        <p:spPr/>
        <p:txBody>
          <a:bodyPr/>
          <a:lstStyle/>
          <a:p>
            <a:fld id="{7C9DB053-BC39-5645-941A-EDB0DEC7708B}" type="slidenum">
              <a:rPr lang="fi-FI" smtClean="0"/>
              <a:pPr/>
              <a:t>‹#›</a:t>
            </a:fld>
            <a:endParaRPr lang="fi-FI" dirty="0"/>
          </a:p>
        </p:txBody>
      </p:sp>
      <p:sp>
        <p:nvSpPr>
          <p:cNvPr id="3" name="Päivämäärän paikkamerkki 2">
            <a:extLst>
              <a:ext uri="{FF2B5EF4-FFF2-40B4-BE49-F238E27FC236}">
                <a16:creationId xmlns:a16="http://schemas.microsoft.com/office/drawing/2014/main" id="{2533C529-D8CB-41C1-BA7F-BDF6B8BEE21C}"/>
              </a:ext>
              <a:ext uri="{C183D7F6-B498-43B3-948B-1728B52AA6E4}">
                <adec:decorative xmlns:adec="http://schemas.microsoft.com/office/drawing/2017/decorative" val="0"/>
              </a:ext>
            </a:extLst>
          </p:cNvPr>
          <p:cNvSpPr>
            <a:spLocks noGrp="1"/>
          </p:cNvSpPr>
          <p:nvPr>
            <p:ph type="dt" sz="half" idx="14"/>
          </p:nvPr>
        </p:nvSpPr>
        <p:spPr/>
        <p:txBody>
          <a:bodyPr/>
          <a:lstStyle/>
          <a:p>
            <a:r>
              <a:rPr lang="fi-FI"/>
              <a:t>3.2.2021</a:t>
            </a:r>
            <a:endParaRPr lang="fi-FI" dirty="0"/>
          </a:p>
        </p:txBody>
      </p:sp>
      <p:sp>
        <p:nvSpPr>
          <p:cNvPr id="6" name="Alatunnisteen paikkamerkki 5">
            <a:extLst>
              <a:ext uri="{FF2B5EF4-FFF2-40B4-BE49-F238E27FC236}">
                <a16:creationId xmlns:a16="http://schemas.microsoft.com/office/drawing/2014/main" id="{ED1237A7-627A-4441-BF6C-C278623F5DA0}"/>
              </a:ext>
              <a:ext uri="{C183D7F6-B498-43B3-948B-1728B52AA6E4}">
                <adec:decorative xmlns:adec="http://schemas.microsoft.com/office/drawing/2017/decorative" val="0"/>
              </a:ext>
            </a:extLst>
          </p:cNvPr>
          <p:cNvSpPr>
            <a:spLocks noGrp="1"/>
          </p:cNvSpPr>
          <p:nvPr>
            <p:ph type="ftr" sz="quarter" idx="15"/>
          </p:nvPr>
        </p:nvSpPr>
        <p:spPr/>
        <p:txBody>
          <a:bodyPr/>
          <a:lstStyle>
            <a:lvl1pPr>
              <a:defRPr/>
            </a:lvl1pPr>
          </a:lstStyle>
          <a:p>
            <a:r>
              <a:rPr lang="fi-FI"/>
              <a:t>Tarja Nieminen               © Tilastokeskus</a:t>
            </a:r>
            <a:endParaRPr lang="fi-FI" dirty="0"/>
          </a:p>
        </p:txBody>
      </p:sp>
    </p:spTree>
    <p:extLst>
      <p:ext uri="{BB962C8B-B14F-4D97-AF65-F5344CB8AC3E}">
        <p14:creationId xmlns:p14="http://schemas.microsoft.com/office/powerpoint/2010/main" val="340616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9B4AEF-6894-C941-968F-89CCA0185796}"/>
              </a:ext>
            </a:extLst>
          </p:cNvPr>
          <p:cNvSpPr>
            <a:spLocks noGrp="1"/>
          </p:cNvSpPr>
          <p:nvPr>
            <p:ph idx="1"/>
          </p:nvPr>
        </p:nvSpPr>
        <p:spPr>
          <a:xfrm>
            <a:off x="796926" y="365125"/>
            <a:ext cx="9823178" cy="5578475"/>
          </a:xfrm>
        </p:spPr>
        <p:txBody>
          <a:bodyPr/>
          <a:lstStyle>
            <a:lvl1pPr>
              <a:defRPr>
                <a:solidFill>
                  <a:srgbClr val="0065A1"/>
                </a:solidFill>
              </a:defRPr>
            </a:lvl1pPr>
            <a:lvl2pPr>
              <a:defRPr>
                <a:solidFill>
                  <a:srgbClr val="0065A1"/>
                </a:solidFill>
              </a:defRPr>
            </a:lvl2pPr>
            <a:lvl3pPr>
              <a:defRPr>
                <a:solidFill>
                  <a:srgbClr val="0065A1"/>
                </a:solidFill>
              </a:defRPr>
            </a:lvl3pPr>
            <a:lvl4pPr>
              <a:defRPr>
                <a:solidFill>
                  <a:srgbClr val="0065A1"/>
                </a:solidFill>
              </a:defRPr>
            </a:lvl4pPr>
            <a:lvl5pPr>
              <a:defRPr>
                <a:solidFill>
                  <a:srgbClr val="0065A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Slide Number Placeholder 6">
            <a:extLst>
              <a:ext uri="{FF2B5EF4-FFF2-40B4-BE49-F238E27FC236}">
                <a16:creationId xmlns:a16="http://schemas.microsoft.com/office/drawing/2014/main" id="{19F5F67E-D324-4841-881E-1DAADF35E01B}"/>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313911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176F8-8AD4-464A-BDD7-2972518A215C}"/>
              </a:ext>
            </a:extLst>
          </p:cNvPr>
          <p:cNvSpPr>
            <a:spLocks noGrp="1"/>
          </p:cNvSpPr>
          <p:nvPr>
            <p:ph idx="1"/>
          </p:nvPr>
        </p:nvSpPr>
        <p:spPr>
          <a:xfrm>
            <a:off x="796926" y="365125"/>
            <a:ext cx="9823178" cy="5578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lide Number Placeholder 6">
            <a:extLst>
              <a:ext uri="{FF2B5EF4-FFF2-40B4-BE49-F238E27FC236}">
                <a16:creationId xmlns:a16="http://schemas.microsoft.com/office/drawing/2014/main" id="{E78DCF0A-4368-CD4C-A541-6F08E2BD5E10}"/>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121086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176F8-8AD4-464A-BDD7-2972518A215C}"/>
              </a:ext>
            </a:extLst>
          </p:cNvPr>
          <p:cNvSpPr>
            <a:spLocks noGrp="1"/>
          </p:cNvSpPr>
          <p:nvPr>
            <p:ph idx="1"/>
          </p:nvPr>
        </p:nvSpPr>
        <p:spPr>
          <a:xfrm>
            <a:off x="796926" y="365125"/>
            <a:ext cx="9823178" cy="5578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Slide Number Placeholder 6">
            <a:extLst>
              <a:ext uri="{FF2B5EF4-FFF2-40B4-BE49-F238E27FC236}">
                <a16:creationId xmlns:a16="http://schemas.microsoft.com/office/drawing/2014/main" id="{D091A2C1-84E5-4C4B-A5DE-163FB819418F}"/>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428963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otsikko ja 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8677BE8-EEF4-7540-B421-39C091FEEEC7}"/>
              </a:ext>
            </a:extLst>
          </p:cNvPr>
          <p:cNvSpPr>
            <a:spLocks noGrp="1" noChangeAspect="1"/>
          </p:cNvSpPr>
          <p:nvPr>
            <p:ph type="title" hasCustomPrompt="1"/>
          </p:nvPr>
        </p:nvSpPr>
        <p:spPr>
          <a:xfrm>
            <a:off x="6576179" y="433127"/>
            <a:ext cx="4582780" cy="1205057"/>
          </a:xfrm>
        </p:spPr>
        <p:txBody>
          <a:bodyPr anchor="b" anchorCtr="0">
            <a:normAutofit/>
          </a:bodyPr>
          <a:lstStyle>
            <a:lvl1pPr>
              <a:defRPr sz="3200" b="1">
                <a:solidFill>
                  <a:srgbClr val="0065A1"/>
                </a:solidFill>
              </a:defRPr>
            </a:lvl1pPr>
          </a:lstStyle>
          <a:p>
            <a:r>
              <a:rPr lang="fi-FI" dirty="0"/>
              <a:t>Otsikko</a:t>
            </a:r>
          </a:p>
        </p:txBody>
      </p:sp>
      <p:sp>
        <p:nvSpPr>
          <p:cNvPr id="14" name="Text Placeholder 9">
            <a:extLst>
              <a:ext uri="{FF2B5EF4-FFF2-40B4-BE49-F238E27FC236}">
                <a16:creationId xmlns:a16="http://schemas.microsoft.com/office/drawing/2014/main" id="{5E10DCA9-A006-BF4B-AFB3-F69CA5F1DDEC}"/>
              </a:ext>
            </a:extLst>
          </p:cNvPr>
          <p:cNvSpPr>
            <a:spLocks noGrp="1"/>
          </p:cNvSpPr>
          <p:nvPr>
            <p:ph type="body" sz="quarter" idx="13"/>
          </p:nvPr>
        </p:nvSpPr>
        <p:spPr>
          <a:xfrm>
            <a:off x="6573927" y="1825536"/>
            <a:ext cx="4582779" cy="4117975"/>
          </a:xfrm>
        </p:spPr>
        <p:txBody>
          <a:bodyPr/>
          <a:lstStyle>
            <a:lvl1pPr>
              <a:defRPr>
                <a:solidFill>
                  <a:srgbClr val="0065A1"/>
                </a:solidFill>
              </a:defRPr>
            </a:lvl1pPr>
            <a:lvl2pPr>
              <a:defRPr>
                <a:solidFill>
                  <a:srgbClr val="0065A1"/>
                </a:solidFill>
              </a:defRPr>
            </a:lvl2pPr>
            <a:lvl3pPr>
              <a:defRPr>
                <a:solidFill>
                  <a:srgbClr val="0065A1"/>
                </a:solidFill>
              </a:defRPr>
            </a:lvl3pPr>
            <a:lvl4pPr>
              <a:defRPr>
                <a:solidFill>
                  <a:srgbClr val="0065A1"/>
                </a:solidFill>
              </a:defRPr>
            </a:lvl4pPr>
            <a:lvl5pPr>
              <a:defRPr>
                <a:solidFill>
                  <a:srgbClr val="0065A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Picture Placeholder 16">
            <a:extLst>
              <a:ext uri="{FF2B5EF4-FFF2-40B4-BE49-F238E27FC236}">
                <a16:creationId xmlns:a16="http://schemas.microsoft.com/office/drawing/2014/main" id="{8F29C243-EFD7-904C-A23B-7D187B9BBBD3}"/>
              </a:ext>
            </a:extLst>
          </p:cNvPr>
          <p:cNvSpPr>
            <a:spLocks noGrp="1"/>
          </p:cNvSpPr>
          <p:nvPr>
            <p:ph type="pic" sz="quarter" idx="14" hasCustomPrompt="1"/>
          </p:nvPr>
        </p:nvSpPr>
        <p:spPr>
          <a:xfrm>
            <a:off x="0" y="-1"/>
            <a:ext cx="6095999" cy="6219826"/>
          </a:xfrm>
        </p:spPr>
        <p:txBody>
          <a:bodyPr/>
          <a:lstStyle>
            <a:lvl1pPr marL="0" indent="0">
              <a:buNone/>
              <a:defRPr>
                <a:solidFill>
                  <a:srgbClr val="0065A1"/>
                </a:solidFill>
              </a:defRPr>
            </a:lvl1pPr>
          </a:lstStyle>
          <a:p>
            <a:r>
              <a:rPr lang="fi-FI" dirty="0"/>
              <a:t>Kuva</a:t>
            </a:r>
          </a:p>
        </p:txBody>
      </p:sp>
      <p:sp>
        <p:nvSpPr>
          <p:cNvPr id="11" name="Slide Number Placeholder 6">
            <a:extLst>
              <a:ext uri="{FF2B5EF4-FFF2-40B4-BE49-F238E27FC236}">
                <a16:creationId xmlns:a16="http://schemas.microsoft.com/office/drawing/2014/main" id="{5A079C1E-3B38-9A44-9C26-8FBB28E9963B}"/>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8" name="Footer Placeholder 7">
            <a:extLst>
              <a:ext uri="{FF2B5EF4-FFF2-40B4-BE49-F238E27FC236}">
                <a16:creationId xmlns:a16="http://schemas.microsoft.com/office/drawing/2014/main" id="{77B96497-2727-BA4E-9989-73A29D1025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7" name="Date Placeholder 6">
            <a:extLst>
              <a:ext uri="{FF2B5EF4-FFF2-40B4-BE49-F238E27FC236}">
                <a16:creationId xmlns:a16="http://schemas.microsoft.com/office/drawing/2014/main" id="{7335A357-3AAE-0F4F-8C3B-D12D0422C43B}"/>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3170660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5A4095B-EFC6-464D-AA39-06E8C9BC5F18}"/>
              </a:ext>
            </a:extLst>
          </p:cNvPr>
          <p:cNvSpPr>
            <a:spLocks noGrp="1" noChangeAspect="1"/>
          </p:cNvSpPr>
          <p:nvPr>
            <p:ph type="title" hasCustomPrompt="1"/>
          </p:nvPr>
        </p:nvSpPr>
        <p:spPr>
          <a:xfrm>
            <a:off x="6576179" y="433127"/>
            <a:ext cx="4582780" cy="1205057"/>
          </a:xfrm>
        </p:spPr>
        <p:txBody>
          <a:bodyPr anchor="b" anchorCtr="0">
            <a:normAutofit/>
          </a:bodyPr>
          <a:lstStyle>
            <a:lvl1pPr>
              <a:defRPr sz="3200" b="1"/>
            </a:lvl1pPr>
          </a:lstStyle>
          <a:p>
            <a:r>
              <a:rPr lang="fi-FI" dirty="0"/>
              <a:t>Otsikko</a:t>
            </a:r>
          </a:p>
        </p:txBody>
      </p:sp>
      <p:sp>
        <p:nvSpPr>
          <p:cNvPr id="10" name="Text Placeholder 9">
            <a:extLst>
              <a:ext uri="{FF2B5EF4-FFF2-40B4-BE49-F238E27FC236}">
                <a16:creationId xmlns:a16="http://schemas.microsoft.com/office/drawing/2014/main" id="{4BC97A4B-5B24-074F-9C68-CEDF008E0F58}"/>
              </a:ext>
            </a:extLst>
          </p:cNvPr>
          <p:cNvSpPr>
            <a:spLocks noGrp="1"/>
          </p:cNvSpPr>
          <p:nvPr>
            <p:ph type="body" sz="quarter" idx="13"/>
          </p:nvPr>
        </p:nvSpPr>
        <p:spPr>
          <a:xfrm>
            <a:off x="6573927" y="1825536"/>
            <a:ext cx="4582779" cy="4117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Picture Placeholder 16">
            <a:extLst>
              <a:ext uri="{FF2B5EF4-FFF2-40B4-BE49-F238E27FC236}">
                <a16:creationId xmlns:a16="http://schemas.microsoft.com/office/drawing/2014/main" id="{8F29C243-EFD7-904C-A23B-7D187B9BBBD3}"/>
              </a:ext>
            </a:extLst>
          </p:cNvPr>
          <p:cNvSpPr>
            <a:spLocks noGrp="1"/>
          </p:cNvSpPr>
          <p:nvPr>
            <p:ph type="pic" sz="quarter" idx="14" hasCustomPrompt="1"/>
          </p:nvPr>
        </p:nvSpPr>
        <p:spPr>
          <a:xfrm>
            <a:off x="7686" y="-1"/>
            <a:ext cx="6095999" cy="6219825"/>
          </a:xfrm>
        </p:spPr>
        <p:txBody>
          <a:bodyPr/>
          <a:lstStyle>
            <a:lvl1pPr marL="0" indent="0">
              <a:buNone/>
              <a:defRPr/>
            </a:lvl1pPr>
          </a:lstStyle>
          <a:p>
            <a:r>
              <a:rPr lang="fi-FI" dirty="0"/>
              <a:t>Kuva</a:t>
            </a:r>
          </a:p>
        </p:txBody>
      </p:sp>
      <p:sp>
        <p:nvSpPr>
          <p:cNvPr id="14" name="Slide Number Placeholder 6">
            <a:extLst>
              <a:ext uri="{FF2B5EF4-FFF2-40B4-BE49-F238E27FC236}">
                <a16:creationId xmlns:a16="http://schemas.microsoft.com/office/drawing/2014/main" id="{B8B6FEAB-E086-5D43-973E-2C51FCBF77B4}"/>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8" name="Footer Placeholder 7">
            <a:extLst>
              <a:ext uri="{FF2B5EF4-FFF2-40B4-BE49-F238E27FC236}">
                <a16:creationId xmlns:a16="http://schemas.microsoft.com/office/drawing/2014/main" id="{77B96497-2727-BA4E-9989-73A29D1025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7" name="Date Placeholder 6">
            <a:extLst>
              <a:ext uri="{FF2B5EF4-FFF2-40B4-BE49-F238E27FC236}">
                <a16:creationId xmlns:a16="http://schemas.microsoft.com/office/drawing/2014/main" id="{7335A357-3AAE-0F4F-8C3B-D12D0422C43B}"/>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57455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903F379-B213-5848-A40F-6569AA1E8407}"/>
              </a:ext>
            </a:extLst>
          </p:cNvPr>
          <p:cNvSpPr>
            <a:spLocks noGrp="1" noChangeAspect="1"/>
          </p:cNvSpPr>
          <p:nvPr>
            <p:ph type="title" hasCustomPrompt="1"/>
          </p:nvPr>
        </p:nvSpPr>
        <p:spPr>
          <a:xfrm>
            <a:off x="6576179" y="433127"/>
            <a:ext cx="4582780" cy="1205057"/>
          </a:xfrm>
        </p:spPr>
        <p:txBody>
          <a:bodyPr anchor="b" anchorCtr="0">
            <a:normAutofit/>
          </a:bodyPr>
          <a:lstStyle>
            <a:lvl1pPr>
              <a:defRPr sz="3200" b="1"/>
            </a:lvl1pPr>
          </a:lstStyle>
          <a:p>
            <a:r>
              <a:rPr lang="fi-FI" dirty="0"/>
              <a:t>Otsikko</a:t>
            </a:r>
          </a:p>
        </p:txBody>
      </p:sp>
      <p:sp>
        <p:nvSpPr>
          <p:cNvPr id="19" name="Text Placeholder 9">
            <a:extLst>
              <a:ext uri="{FF2B5EF4-FFF2-40B4-BE49-F238E27FC236}">
                <a16:creationId xmlns:a16="http://schemas.microsoft.com/office/drawing/2014/main" id="{59C30391-F8B5-E94A-AAF9-77AD830E84D5}"/>
              </a:ext>
            </a:extLst>
          </p:cNvPr>
          <p:cNvSpPr>
            <a:spLocks noGrp="1"/>
          </p:cNvSpPr>
          <p:nvPr>
            <p:ph type="body" sz="quarter" idx="13"/>
          </p:nvPr>
        </p:nvSpPr>
        <p:spPr>
          <a:xfrm>
            <a:off x="6573927" y="1825536"/>
            <a:ext cx="4582779" cy="4117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Picture Placeholder 16">
            <a:extLst>
              <a:ext uri="{FF2B5EF4-FFF2-40B4-BE49-F238E27FC236}">
                <a16:creationId xmlns:a16="http://schemas.microsoft.com/office/drawing/2014/main" id="{8F29C243-EFD7-904C-A23B-7D187B9BBBD3}"/>
              </a:ext>
            </a:extLst>
          </p:cNvPr>
          <p:cNvSpPr>
            <a:spLocks noGrp="1"/>
          </p:cNvSpPr>
          <p:nvPr>
            <p:ph type="pic" sz="quarter" idx="14" hasCustomPrompt="1"/>
          </p:nvPr>
        </p:nvSpPr>
        <p:spPr>
          <a:xfrm>
            <a:off x="-2583" y="-1"/>
            <a:ext cx="6095999" cy="6219826"/>
          </a:xfrm>
        </p:spPr>
        <p:txBody>
          <a:bodyPr/>
          <a:lstStyle>
            <a:lvl1pPr marL="0" indent="0">
              <a:buNone/>
              <a:defRPr/>
            </a:lvl1pPr>
          </a:lstStyle>
          <a:p>
            <a:r>
              <a:rPr lang="fi-FI" dirty="0"/>
              <a:t>Kuva</a:t>
            </a:r>
          </a:p>
        </p:txBody>
      </p:sp>
      <p:sp>
        <p:nvSpPr>
          <p:cNvPr id="18" name="Slide Number Placeholder 6">
            <a:extLst>
              <a:ext uri="{FF2B5EF4-FFF2-40B4-BE49-F238E27FC236}">
                <a16:creationId xmlns:a16="http://schemas.microsoft.com/office/drawing/2014/main" id="{AA82ADA3-32AA-7F41-AB87-D2025C1A1390}"/>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8" name="Footer Placeholder 7">
            <a:extLst>
              <a:ext uri="{FF2B5EF4-FFF2-40B4-BE49-F238E27FC236}">
                <a16:creationId xmlns:a16="http://schemas.microsoft.com/office/drawing/2014/main" id="{77B96497-2727-BA4E-9989-73A29D1025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7" name="Date Placeholder 6">
            <a:extLst>
              <a:ext uri="{FF2B5EF4-FFF2-40B4-BE49-F238E27FC236}">
                <a16:creationId xmlns:a16="http://schemas.microsoft.com/office/drawing/2014/main" id="{7335A357-3AAE-0F4F-8C3B-D12D0422C43B}"/>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1781263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tsikko, sisältö ja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5A4095B-EFC6-464D-AA39-06E8C9BC5F18}"/>
              </a:ext>
            </a:extLst>
          </p:cNvPr>
          <p:cNvSpPr>
            <a:spLocks noGrp="1" noChangeAspect="1"/>
          </p:cNvSpPr>
          <p:nvPr>
            <p:ph type="title" hasCustomPrompt="1"/>
          </p:nvPr>
        </p:nvSpPr>
        <p:spPr>
          <a:xfrm>
            <a:off x="796217" y="365125"/>
            <a:ext cx="5041058" cy="1325563"/>
          </a:xfrm>
        </p:spPr>
        <p:txBody>
          <a:bodyPr anchor="b" anchorCtr="0">
            <a:normAutofit/>
          </a:bodyPr>
          <a:lstStyle>
            <a:lvl1pPr>
              <a:defRPr sz="3200" b="1">
                <a:solidFill>
                  <a:srgbClr val="0065A1"/>
                </a:solidFill>
              </a:defRPr>
            </a:lvl1pPr>
          </a:lstStyle>
          <a:p>
            <a:r>
              <a:rPr lang="fi-FI" dirty="0"/>
              <a:t>Otsikko</a:t>
            </a:r>
          </a:p>
        </p:txBody>
      </p:sp>
      <p:sp>
        <p:nvSpPr>
          <p:cNvPr id="10" name="Text Placeholder 9">
            <a:extLst>
              <a:ext uri="{FF2B5EF4-FFF2-40B4-BE49-F238E27FC236}">
                <a16:creationId xmlns:a16="http://schemas.microsoft.com/office/drawing/2014/main" id="{4BC97A4B-5B24-074F-9C68-CEDF008E0F58}"/>
              </a:ext>
            </a:extLst>
          </p:cNvPr>
          <p:cNvSpPr>
            <a:spLocks noGrp="1"/>
          </p:cNvSpPr>
          <p:nvPr>
            <p:ph type="body" sz="quarter" idx="13"/>
          </p:nvPr>
        </p:nvSpPr>
        <p:spPr>
          <a:xfrm>
            <a:off x="796216" y="1825536"/>
            <a:ext cx="5041057" cy="4117975"/>
          </a:xfrm>
        </p:spPr>
        <p:txBody>
          <a:bodyPr/>
          <a:lstStyle>
            <a:lvl1pPr>
              <a:defRPr>
                <a:solidFill>
                  <a:srgbClr val="0065A1"/>
                </a:solidFill>
              </a:defRPr>
            </a:lvl1pPr>
            <a:lvl2pPr>
              <a:defRPr>
                <a:solidFill>
                  <a:srgbClr val="0065A1"/>
                </a:solidFill>
              </a:defRPr>
            </a:lvl2pPr>
            <a:lvl3pPr>
              <a:defRPr>
                <a:solidFill>
                  <a:srgbClr val="0065A1"/>
                </a:solidFill>
              </a:defRPr>
            </a:lvl3pPr>
            <a:lvl4pPr>
              <a:defRPr>
                <a:solidFill>
                  <a:srgbClr val="0065A1"/>
                </a:solidFill>
              </a:defRPr>
            </a:lvl4pPr>
            <a:lvl5pPr>
              <a:defRPr>
                <a:solidFill>
                  <a:srgbClr val="0065A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Picture Placeholder 16">
            <a:extLst>
              <a:ext uri="{FF2B5EF4-FFF2-40B4-BE49-F238E27FC236}">
                <a16:creationId xmlns:a16="http://schemas.microsoft.com/office/drawing/2014/main" id="{8F29C243-EFD7-904C-A23B-7D187B9BBBD3}"/>
              </a:ext>
            </a:extLst>
          </p:cNvPr>
          <p:cNvSpPr>
            <a:spLocks noGrp="1"/>
          </p:cNvSpPr>
          <p:nvPr>
            <p:ph type="pic" sz="quarter" idx="14" hasCustomPrompt="1"/>
          </p:nvPr>
        </p:nvSpPr>
        <p:spPr>
          <a:xfrm>
            <a:off x="6096000" y="-1"/>
            <a:ext cx="6095999" cy="6219826"/>
          </a:xfrm>
        </p:spPr>
        <p:txBody>
          <a:bodyPr/>
          <a:lstStyle>
            <a:lvl1pPr marL="0" indent="0">
              <a:buNone/>
              <a:defRPr>
                <a:solidFill>
                  <a:srgbClr val="0065A1"/>
                </a:solidFill>
              </a:defRPr>
            </a:lvl1pPr>
          </a:lstStyle>
          <a:p>
            <a:r>
              <a:rPr lang="fi-FI" dirty="0"/>
              <a:t>Kuva</a:t>
            </a:r>
          </a:p>
        </p:txBody>
      </p:sp>
      <p:sp>
        <p:nvSpPr>
          <p:cNvPr id="13" name="Slide Number Placeholder 6">
            <a:extLst>
              <a:ext uri="{FF2B5EF4-FFF2-40B4-BE49-F238E27FC236}">
                <a16:creationId xmlns:a16="http://schemas.microsoft.com/office/drawing/2014/main" id="{6DD1F6CC-0C16-514A-AEAD-57EDAB087878}"/>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8" name="Footer Placeholder 7">
            <a:extLst>
              <a:ext uri="{FF2B5EF4-FFF2-40B4-BE49-F238E27FC236}">
                <a16:creationId xmlns:a16="http://schemas.microsoft.com/office/drawing/2014/main" id="{77B96497-2727-BA4E-9989-73A29D1025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7" name="Date Placeholder 6">
            <a:extLst>
              <a:ext uri="{FF2B5EF4-FFF2-40B4-BE49-F238E27FC236}">
                <a16:creationId xmlns:a16="http://schemas.microsoft.com/office/drawing/2014/main" id="{7335A357-3AAE-0F4F-8C3B-D12D0422C43B}"/>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425147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sisältö ja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5A4095B-EFC6-464D-AA39-06E8C9BC5F18}"/>
              </a:ext>
            </a:extLst>
          </p:cNvPr>
          <p:cNvSpPr>
            <a:spLocks noGrp="1" noChangeAspect="1"/>
          </p:cNvSpPr>
          <p:nvPr>
            <p:ph type="title" hasCustomPrompt="1"/>
          </p:nvPr>
        </p:nvSpPr>
        <p:spPr>
          <a:xfrm>
            <a:off x="796217" y="365125"/>
            <a:ext cx="5041058" cy="1325563"/>
          </a:xfrm>
        </p:spPr>
        <p:txBody>
          <a:bodyPr anchor="b" anchorCtr="0">
            <a:normAutofit/>
          </a:bodyPr>
          <a:lstStyle>
            <a:lvl1pPr>
              <a:defRPr sz="3200" b="1"/>
            </a:lvl1pPr>
          </a:lstStyle>
          <a:p>
            <a:r>
              <a:rPr lang="fi-FI" dirty="0"/>
              <a:t>Otsikko</a:t>
            </a:r>
          </a:p>
        </p:txBody>
      </p:sp>
      <p:sp>
        <p:nvSpPr>
          <p:cNvPr id="10" name="Text Placeholder 9">
            <a:extLst>
              <a:ext uri="{FF2B5EF4-FFF2-40B4-BE49-F238E27FC236}">
                <a16:creationId xmlns:a16="http://schemas.microsoft.com/office/drawing/2014/main" id="{4BC97A4B-5B24-074F-9C68-CEDF008E0F58}"/>
              </a:ext>
            </a:extLst>
          </p:cNvPr>
          <p:cNvSpPr>
            <a:spLocks noGrp="1"/>
          </p:cNvSpPr>
          <p:nvPr>
            <p:ph type="body" sz="quarter" idx="13"/>
          </p:nvPr>
        </p:nvSpPr>
        <p:spPr>
          <a:xfrm>
            <a:off x="796216" y="1825536"/>
            <a:ext cx="5041057" cy="4117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Picture Placeholder 16">
            <a:extLst>
              <a:ext uri="{FF2B5EF4-FFF2-40B4-BE49-F238E27FC236}">
                <a16:creationId xmlns:a16="http://schemas.microsoft.com/office/drawing/2014/main" id="{8F29C243-EFD7-904C-A23B-7D187B9BBBD3}"/>
              </a:ext>
            </a:extLst>
          </p:cNvPr>
          <p:cNvSpPr>
            <a:spLocks noGrp="1"/>
          </p:cNvSpPr>
          <p:nvPr>
            <p:ph type="pic" sz="quarter" idx="14" hasCustomPrompt="1"/>
          </p:nvPr>
        </p:nvSpPr>
        <p:spPr>
          <a:xfrm>
            <a:off x="6096001" y="1905"/>
            <a:ext cx="6095999" cy="6217920"/>
          </a:xfrm>
        </p:spPr>
        <p:txBody>
          <a:bodyPr/>
          <a:lstStyle>
            <a:lvl1pPr marL="0" indent="0">
              <a:buNone/>
              <a:defRPr/>
            </a:lvl1pPr>
          </a:lstStyle>
          <a:p>
            <a:r>
              <a:rPr lang="fi-FI" dirty="0"/>
              <a:t>Kuva</a:t>
            </a:r>
          </a:p>
        </p:txBody>
      </p:sp>
      <p:sp>
        <p:nvSpPr>
          <p:cNvPr id="18" name="Slide Number Placeholder 6">
            <a:extLst>
              <a:ext uri="{FF2B5EF4-FFF2-40B4-BE49-F238E27FC236}">
                <a16:creationId xmlns:a16="http://schemas.microsoft.com/office/drawing/2014/main" id="{6C33C782-3022-D445-B428-C766F4F69D2B}"/>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8" name="Footer Placeholder 7">
            <a:extLst>
              <a:ext uri="{FF2B5EF4-FFF2-40B4-BE49-F238E27FC236}">
                <a16:creationId xmlns:a16="http://schemas.microsoft.com/office/drawing/2014/main" id="{77B96497-2727-BA4E-9989-73A29D1025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7" name="Date Placeholder 6">
            <a:extLst>
              <a:ext uri="{FF2B5EF4-FFF2-40B4-BE49-F238E27FC236}">
                <a16:creationId xmlns:a16="http://schemas.microsoft.com/office/drawing/2014/main" id="{7335A357-3AAE-0F4F-8C3B-D12D0422C43B}"/>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125407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ko, sisältö ja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5A4095B-EFC6-464D-AA39-06E8C9BC5F18}"/>
              </a:ext>
            </a:extLst>
          </p:cNvPr>
          <p:cNvSpPr>
            <a:spLocks noGrp="1" noChangeAspect="1"/>
          </p:cNvSpPr>
          <p:nvPr>
            <p:ph type="title" hasCustomPrompt="1"/>
          </p:nvPr>
        </p:nvSpPr>
        <p:spPr>
          <a:xfrm>
            <a:off x="796217" y="365125"/>
            <a:ext cx="5041058" cy="1325563"/>
          </a:xfrm>
        </p:spPr>
        <p:txBody>
          <a:bodyPr anchor="b" anchorCtr="0">
            <a:normAutofit/>
          </a:bodyPr>
          <a:lstStyle>
            <a:lvl1pPr>
              <a:defRPr sz="3200" b="1"/>
            </a:lvl1pPr>
          </a:lstStyle>
          <a:p>
            <a:r>
              <a:rPr lang="fi-FI" dirty="0"/>
              <a:t>Otsikko</a:t>
            </a:r>
          </a:p>
        </p:txBody>
      </p:sp>
      <p:sp>
        <p:nvSpPr>
          <p:cNvPr id="10" name="Text Placeholder 9">
            <a:extLst>
              <a:ext uri="{FF2B5EF4-FFF2-40B4-BE49-F238E27FC236}">
                <a16:creationId xmlns:a16="http://schemas.microsoft.com/office/drawing/2014/main" id="{4BC97A4B-5B24-074F-9C68-CEDF008E0F58}"/>
              </a:ext>
            </a:extLst>
          </p:cNvPr>
          <p:cNvSpPr>
            <a:spLocks noGrp="1"/>
          </p:cNvSpPr>
          <p:nvPr>
            <p:ph type="body" sz="quarter" idx="13"/>
          </p:nvPr>
        </p:nvSpPr>
        <p:spPr>
          <a:xfrm>
            <a:off x="796216" y="1825536"/>
            <a:ext cx="5041057" cy="4117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Picture Placeholder 16">
            <a:extLst>
              <a:ext uri="{FF2B5EF4-FFF2-40B4-BE49-F238E27FC236}">
                <a16:creationId xmlns:a16="http://schemas.microsoft.com/office/drawing/2014/main" id="{8F29C243-EFD7-904C-A23B-7D187B9BBBD3}"/>
              </a:ext>
            </a:extLst>
          </p:cNvPr>
          <p:cNvSpPr>
            <a:spLocks noGrp="1"/>
          </p:cNvSpPr>
          <p:nvPr>
            <p:ph type="pic" sz="quarter" idx="14" hasCustomPrompt="1"/>
          </p:nvPr>
        </p:nvSpPr>
        <p:spPr>
          <a:xfrm>
            <a:off x="6096000" y="-1"/>
            <a:ext cx="6095999" cy="6219826"/>
          </a:xfrm>
        </p:spPr>
        <p:txBody>
          <a:bodyPr/>
          <a:lstStyle>
            <a:lvl1pPr marL="0" indent="0">
              <a:buNone/>
              <a:defRPr/>
            </a:lvl1pPr>
          </a:lstStyle>
          <a:p>
            <a:r>
              <a:rPr lang="fi-FI" dirty="0"/>
              <a:t>Kuva</a:t>
            </a:r>
          </a:p>
        </p:txBody>
      </p:sp>
      <p:sp>
        <p:nvSpPr>
          <p:cNvPr id="18" name="Slide Number Placeholder 6">
            <a:extLst>
              <a:ext uri="{FF2B5EF4-FFF2-40B4-BE49-F238E27FC236}">
                <a16:creationId xmlns:a16="http://schemas.microsoft.com/office/drawing/2014/main" id="{CD98DCA2-4AF0-E34F-9305-7283EB2F84AA}"/>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8" name="Footer Placeholder 7">
            <a:extLst>
              <a:ext uri="{FF2B5EF4-FFF2-40B4-BE49-F238E27FC236}">
                <a16:creationId xmlns:a16="http://schemas.microsoft.com/office/drawing/2014/main" id="{77B96497-2727-BA4E-9989-73A29D1025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7" name="Date Placeholder 6">
            <a:extLst>
              <a:ext uri="{FF2B5EF4-FFF2-40B4-BE49-F238E27FC236}">
                <a16:creationId xmlns:a16="http://schemas.microsoft.com/office/drawing/2014/main" id="{7335A357-3AAE-0F4F-8C3B-D12D0422C43B}"/>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4061249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tsikko, aikajanan alkuosa">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8C442F9-A506-AE4D-87F6-0C8F6227E4C5}"/>
              </a:ext>
            </a:extLst>
          </p:cNvPr>
          <p:cNvSpPr>
            <a:spLocks noGrp="1"/>
          </p:cNvSpPr>
          <p:nvPr>
            <p:ph type="title" hasCustomPrompt="1"/>
          </p:nvPr>
        </p:nvSpPr>
        <p:spPr>
          <a:xfrm>
            <a:off x="796926" y="365125"/>
            <a:ext cx="8792552" cy="1325563"/>
          </a:xfrm>
        </p:spPr>
        <p:txBody>
          <a:bodyPr anchor="b" anchorCtr="0"/>
          <a:lstStyle>
            <a:lvl1pPr>
              <a:defRPr b="1"/>
            </a:lvl1pPr>
          </a:lstStyle>
          <a:p>
            <a:r>
              <a:rPr lang="en-US" dirty="0" err="1"/>
              <a:t>Otsikko</a:t>
            </a:r>
            <a:endParaRPr lang="fi-FI" dirty="0"/>
          </a:p>
        </p:txBody>
      </p:sp>
      <p:sp>
        <p:nvSpPr>
          <p:cNvPr id="23" name="Text Placeholder 10">
            <a:extLst>
              <a:ext uri="{FF2B5EF4-FFF2-40B4-BE49-F238E27FC236}">
                <a16:creationId xmlns:a16="http://schemas.microsoft.com/office/drawing/2014/main" id="{2D337812-13B3-6F4D-BEB1-24C796673315}"/>
              </a:ext>
            </a:extLst>
          </p:cNvPr>
          <p:cNvSpPr>
            <a:spLocks noGrp="1"/>
          </p:cNvSpPr>
          <p:nvPr>
            <p:ph type="body" sz="quarter" idx="17"/>
          </p:nvPr>
        </p:nvSpPr>
        <p:spPr>
          <a:xfrm>
            <a:off x="412161" y="4438650"/>
            <a:ext cx="2646136" cy="1257300"/>
          </a:xfrm>
        </p:spPr>
        <p:txBody>
          <a:bodyPr/>
          <a:lstStyle>
            <a:lvl1pPr marL="0" indent="0" algn="ctr">
              <a:buNone/>
              <a:defRPr/>
            </a:lvl1pPr>
          </a:lstStyle>
          <a:p>
            <a:pPr lvl="0"/>
            <a:r>
              <a:rPr lang="fi-FI"/>
              <a:t>Muokkaa tekstin perustyylejä napsauttamalla</a:t>
            </a:r>
          </a:p>
        </p:txBody>
      </p:sp>
      <p:sp>
        <p:nvSpPr>
          <p:cNvPr id="21" name="Text Placeholder 10">
            <a:extLst>
              <a:ext uri="{FF2B5EF4-FFF2-40B4-BE49-F238E27FC236}">
                <a16:creationId xmlns:a16="http://schemas.microsoft.com/office/drawing/2014/main" id="{E7EDA5FC-F70C-4946-BC03-095E3F4B58E5}"/>
              </a:ext>
            </a:extLst>
          </p:cNvPr>
          <p:cNvSpPr>
            <a:spLocks noGrp="1"/>
          </p:cNvSpPr>
          <p:nvPr>
            <p:ph type="body" sz="quarter" idx="16"/>
          </p:nvPr>
        </p:nvSpPr>
        <p:spPr>
          <a:xfrm>
            <a:off x="4857723" y="4438650"/>
            <a:ext cx="2646135" cy="1257300"/>
          </a:xfrm>
        </p:spPr>
        <p:txBody>
          <a:bodyPr/>
          <a:lstStyle>
            <a:lvl1pPr marL="0" indent="0" algn="ctr">
              <a:buNone/>
              <a:defRPr/>
            </a:lvl1pPr>
          </a:lstStyle>
          <a:p>
            <a:pPr lvl="0"/>
            <a:r>
              <a:rPr lang="fi-FI"/>
              <a:t>Muokkaa tekstin perustyylejä napsauttamalla</a:t>
            </a:r>
          </a:p>
        </p:txBody>
      </p:sp>
      <p:sp>
        <p:nvSpPr>
          <p:cNvPr id="18" name="Text Placeholder 10">
            <a:extLst>
              <a:ext uri="{FF2B5EF4-FFF2-40B4-BE49-F238E27FC236}">
                <a16:creationId xmlns:a16="http://schemas.microsoft.com/office/drawing/2014/main" id="{6C4F7DC1-A29E-C14D-ACDE-1BA8754266E8}"/>
              </a:ext>
            </a:extLst>
          </p:cNvPr>
          <p:cNvSpPr>
            <a:spLocks noGrp="1"/>
          </p:cNvSpPr>
          <p:nvPr>
            <p:ph type="body" sz="quarter" idx="15"/>
          </p:nvPr>
        </p:nvSpPr>
        <p:spPr>
          <a:xfrm>
            <a:off x="9133704" y="4438650"/>
            <a:ext cx="2646135" cy="1257300"/>
          </a:xfrm>
        </p:spPr>
        <p:txBody>
          <a:bodyPr/>
          <a:lstStyle>
            <a:lvl1pPr marL="0" indent="0" algn="ctr">
              <a:buNone/>
              <a:defRPr/>
            </a:lvl1pPr>
          </a:lstStyle>
          <a:p>
            <a:pPr lvl="0"/>
            <a:r>
              <a:rPr lang="fi-FI"/>
              <a:t>Muokkaa tekstin perustyylejä napsauttamalla</a:t>
            </a:r>
          </a:p>
        </p:txBody>
      </p:sp>
      <p:sp>
        <p:nvSpPr>
          <p:cNvPr id="14" name="Rectangle 13">
            <a:extLst>
              <a:ext uri="{FF2B5EF4-FFF2-40B4-BE49-F238E27FC236}">
                <a16:creationId xmlns:a16="http://schemas.microsoft.com/office/drawing/2014/main" id="{1FCCB1AD-C14B-484C-B317-7A5FEC81545D}"/>
              </a:ext>
              <a:ext uri="{C183D7F6-B498-43B3-948B-1728B52AA6E4}">
                <adec:decorative xmlns:adec="http://schemas.microsoft.com/office/drawing/2017/decorative" val="1"/>
              </a:ext>
            </a:extLst>
          </p:cNvPr>
          <p:cNvSpPr/>
          <p:nvPr/>
        </p:nvSpPr>
        <p:spPr>
          <a:xfrm>
            <a:off x="0" y="6220000"/>
            <a:ext cx="12192000" cy="638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8" name="Rectangle 7">
            <a:extLst>
              <a:ext uri="{FF2B5EF4-FFF2-40B4-BE49-F238E27FC236}">
                <a16:creationId xmlns:a16="http://schemas.microsoft.com/office/drawing/2014/main" id="{DEF463E4-8ACD-A548-9D2B-AB1B9C3C4083}"/>
              </a:ext>
              <a:ext uri="{C183D7F6-B498-43B3-948B-1728B52AA6E4}">
                <adec:decorative xmlns:adec="http://schemas.microsoft.com/office/drawing/2017/decorative" val="1"/>
              </a:ext>
            </a:extLst>
          </p:cNvPr>
          <p:cNvSpPr/>
          <p:nvPr/>
        </p:nvSpPr>
        <p:spPr>
          <a:xfrm>
            <a:off x="1621237" y="3336966"/>
            <a:ext cx="10570763" cy="9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val 1">
            <a:extLst>
              <a:ext uri="{FF2B5EF4-FFF2-40B4-BE49-F238E27FC236}">
                <a16:creationId xmlns:a16="http://schemas.microsoft.com/office/drawing/2014/main" id="{F06027C0-1648-CE44-92BA-390A43000F42}"/>
              </a:ext>
              <a:ext uri="{C183D7F6-B498-43B3-948B-1728B52AA6E4}">
                <adec:decorative xmlns:adec="http://schemas.microsoft.com/office/drawing/2017/decorative" val="1"/>
              </a:ext>
            </a:extLst>
          </p:cNvPr>
          <p:cNvSpPr/>
          <p:nvPr/>
        </p:nvSpPr>
        <p:spPr>
          <a:xfrm>
            <a:off x="904408" y="2699791"/>
            <a:ext cx="1424359" cy="142435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15" name="Oval 14">
            <a:extLst>
              <a:ext uri="{FF2B5EF4-FFF2-40B4-BE49-F238E27FC236}">
                <a16:creationId xmlns:a16="http://schemas.microsoft.com/office/drawing/2014/main" id="{A3D365F7-1CA2-814F-9697-1B6338B33365}"/>
              </a:ext>
              <a:ext uri="{C183D7F6-B498-43B3-948B-1728B52AA6E4}">
                <adec:decorative xmlns:adec="http://schemas.microsoft.com/office/drawing/2017/decorative" val="1"/>
              </a:ext>
            </a:extLst>
          </p:cNvPr>
          <p:cNvSpPr/>
          <p:nvPr/>
        </p:nvSpPr>
        <p:spPr>
          <a:xfrm>
            <a:off x="5506857" y="2875280"/>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16" name="Oval 15">
            <a:extLst>
              <a:ext uri="{FF2B5EF4-FFF2-40B4-BE49-F238E27FC236}">
                <a16:creationId xmlns:a16="http://schemas.microsoft.com/office/drawing/2014/main" id="{81C29423-D143-AB43-89FE-E967F07AD23B}"/>
              </a:ext>
              <a:ext uri="{C183D7F6-B498-43B3-948B-1728B52AA6E4}">
                <adec:decorative xmlns:adec="http://schemas.microsoft.com/office/drawing/2017/decorative" val="1"/>
              </a:ext>
            </a:extLst>
          </p:cNvPr>
          <p:cNvSpPr/>
          <p:nvPr/>
        </p:nvSpPr>
        <p:spPr>
          <a:xfrm>
            <a:off x="9971613" y="285825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13" name="Slide Number Placeholder 6">
            <a:extLst>
              <a:ext uri="{FF2B5EF4-FFF2-40B4-BE49-F238E27FC236}">
                <a16:creationId xmlns:a16="http://schemas.microsoft.com/office/drawing/2014/main" id="{7A67FA18-CD7C-5043-BBBD-626F00761D34}"/>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4" name="Footer Placeholder 3">
            <a:extLst>
              <a:ext uri="{FF2B5EF4-FFF2-40B4-BE49-F238E27FC236}">
                <a16:creationId xmlns:a16="http://schemas.microsoft.com/office/drawing/2014/main" id="{B7DE68F3-4707-3F42-9B61-147335AC12DC}"/>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3" name="Date Placeholder 2">
            <a:extLst>
              <a:ext uri="{FF2B5EF4-FFF2-40B4-BE49-F238E27FC236}">
                <a16:creationId xmlns:a16="http://schemas.microsoft.com/office/drawing/2014/main" id="{74F99D79-58AD-614B-BA88-B56914E294DD}"/>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pic>
        <p:nvPicPr>
          <p:cNvPr id="25" name="Graphic 24">
            <a:extLst>
              <a:ext uri="{FF2B5EF4-FFF2-40B4-BE49-F238E27FC236}">
                <a16:creationId xmlns:a16="http://schemas.microsoft.com/office/drawing/2014/main" id="{E490F2A1-BD3B-694A-B50A-1A76B913ED1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
        <p:nvSpPr>
          <p:cNvPr id="20" name="Rectangle 7">
            <a:extLst>
              <a:ext uri="{FF2B5EF4-FFF2-40B4-BE49-F238E27FC236}">
                <a16:creationId xmlns:a16="http://schemas.microsoft.com/office/drawing/2014/main" id="{428C91D8-CB5A-41BB-A33A-647B4ED3D1FD}"/>
              </a:ext>
              <a:ext uri="{C183D7F6-B498-43B3-948B-1728B52AA6E4}">
                <adec:decorative xmlns:adec="http://schemas.microsoft.com/office/drawing/2017/decorative" val="1"/>
              </a:ext>
            </a:extLst>
          </p:cNvPr>
          <p:cNvSpPr/>
          <p:nvPr userDrawn="1"/>
        </p:nvSpPr>
        <p:spPr>
          <a:xfrm>
            <a:off x="1621237" y="3336966"/>
            <a:ext cx="10570763" cy="9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1">
            <a:extLst>
              <a:ext uri="{FF2B5EF4-FFF2-40B4-BE49-F238E27FC236}">
                <a16:creationId xmlns:a16="http://schemas.microsoft.com/office/drawing/2014/main" id="{7E0BBD83-7C10-488F-83DC-296EB7C73794}"/>
              </a:ext>
              <a:ext uri="{C183D7F6-B498-43B3-948B-1728B52AA6E4}">
                <adec:decorative xmlns:adec="http://schemas.microsoft.com/office/drawing/2017/decorative" val="1"/>
              </a:ext>
            </a:extLst>
          </p:cNvPr>
          <p:cNvSpPr/>
          <p:nvPr userDrawn="1"/>
        </p:nvSpPr>
        <p:spPr>
          <a:xfrm>
            <a:off x="904408" y="2699791"/>
            <a:ext cx="1424359" cy="142435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4" name="Oval 14">
            <a:extLst>
              <a:ext uri="{FF2B5EF4-FFF2-40B4-BE49-F238E27FC236}">
                <a16:creationId xmlns:a16="http://schemas.microsoft.com/office/drawing/2014/main" id="{0467F336-6D00-405E-9406-E5BEE697F0DB}"/>
              </a:ext>
              <a:ext uri="{C183D7F6-B498-43B3-948B-1728B52AA6E4}">
                <adec:decorative xmlns:adec="http://schemas.microsoft.com/office/drawing/2017/decorative" val="1"/>
              </a:ext>
            </a:extLst>
          </p:cNvPr>
          <p:cNvSpPr/>
          <p:nvPr userDrawn="1"/>
        </p:nvSpPr>
        <p:spPr>
          <a:xfrm>
            <a:off x="5506857" y="2875280"/>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6" name="Oval 15">
            <a:extLst>
              <a:ext uri="{FF2B5EF4-FFF2-40B4-BE49-F238E27FC236}">
                <a16:creationId xmlns:a16="http://schemas.microsoft.com/office/drawing/2014/main" id="{81DAD6BC-E41D-490B-B425-BB4922B35FDB}"/>
              </a:ext>
              <a:ext uri="{C183D7F6-B498-43B3-948B-1728B52AA6E4}">
                <adec:decorative xmlns:adec="http://schemas.microsoft.com/office/drawing/2017/decorative" val="1"/>
              </a:ext>
            </a:extLst>
          </p:cNvPr>
          <p:cNvSpPr/>
          <p:nvPr userDrawn="1"/>
        </p:nvSpPr>
        <p:spPr>
          <a:xfrm>
            <a:off x="9971613" y="285825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7" name="Graphic 24">
            <a:extLst>
              <a:ext uri="{FF2B5EF4-FFF2-40B4-BE49-F238E27FC236}">
                <a16:creationId xmlns:a16="http://schemas.microsoft.com/office/drawing/2014/main" id="{74616B2E-62C9-4519-829F-8FE49348F8D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Tree>
    <p:extLst>
      <p:ext uri="{BB962C8B-B14F-4D97-AF65-F5344CB8AC3E}">
        <p14:creationId xmlns:p14="http://schemas.microsoft.com/office/powerpoint/2010/main" val="123321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C05B-83EB-664F-8202-6DB1FEB76ACF}"/>
              </a:ext>
            </a:extLst>
          </p:cNvPr>
          <p:cNvSpPr>
            <a:spLocks noGrp="1"/>
          </p:cNvSpPr>
          <p:nvPr>
            <p:ph type="title" hasCustomPrompt="1"/>
          </p:nvPr>
        </p:nvSpPr>
        <p:spPr>
          <a:xfrm>
            <a:off x="796926" y="365125"/>
            <a:ext cx="9823178" cy="1325563"/>
          </a:xfrm>
        </p:spPr>
        <p:txBody>
          <a:bodyPr anchor="b" anchorCtr="0"/>
          <a:lstStyle>
            <a:lvl1pPr>
              <a:defRPr b="1">
                <a:solidFill>
                  <a:srgbClr val="0065A1"/>
                </a:solidFill>
              </a:defRPr>
            </a:lvl1pPr>
          </a:lstStyle>
          <a:p>
            <a:r>
              <a:rPr lang="en-US" dirty="0" err="1"/>
              <a:t>Otsikko</a:t>
            </a:r>
            <a:endParaRPr lang="fi-FI" dirty="0"/>
          </a:p>
        </p:txBody>
      </p:sp>
      <p:sp>
        <p:nvSpPr>
          <p:cNvPr id="17" name="Slide Number Placeholder 6">
            <a:extLst>
              <a:ext uri="{FF2B5EF4-FFF2-40B4-BE49-F238E27FC236}">
                <a16:creationId xmlns:a16="http://schemas.microsoft.com/office/drawing/2014/main" id="{9B09BF67-18C8-D74C-8C94-1D3A26D5023F}"/>
              </a:ext>
            </a:extLst>
          </p:cNvPr>
          <p:cNvSpPr>
            <a:spLocks noGrp="1"/>
          </p:cNvSpPr>
          <p:nvPr>
            <p:ph type="sldNum" sz="quarter" idx="12"/>
          </p:nvPr>
        </p:nvSpPr>
        <p:spPr>
          <a:xfrm>
            <a:off x="8350292" y="6372529"/>
            <a:ext cx="445736" cy="365125"/>
          </a:xfr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
        <p:nvSpPr>
          <p:cNvPr id="3" name="Content Placeholder 2">
            <a:extLst>
              <a:ext uri="{FF2B5EF4-FFF2-40B4-BE49-F238E27FC236}">
                <a16:creationId xmlns:a16="http://schemas.microsoft.com/office/drawing/2014/main" id="{88B176F8-8AD4-464A-BDD7-2972518A215C}"/>
              </a:ext>
            </a:extLst>
          </p:cNvPr>
          <p:cNvSpPr>
            <a:spLocks noGrp="1"/>
          </p:cNvSpPr>
          <p:nvPr>
            <p:ph idx="1"/>
          </p:nvPr>
        </p:nvSpPr>
        <p:spPr>
          <a:xfrm>
            <a:off x="796926" y="1825625"/>
            <a:ext cx="9823178" cy="4117975"/>
          </a:xfrm>
        </p:spPr>
        <p:txBody>
          <a:bodyPr/>
          <a:lstStyle>
            <a:lvl1pPr>
              <a:defRPr>
                <a:solidFill>
                  <a:srgbClr val="0065A1"/>
                </a:solidFill>
              </a:defRPr>
            </a:lvl1pPr>
            <a:lvl2pPr>
              <a:defRPr>
                <a:solidFill>
                  <a:srgbClr val="0065A1"/>
                </a:solidFill>
              </a:defRPr>
            </a:lvl2pPr>
            <a:lvl3pPr>
              <a:defRPr>
                <a:solidFill>
                  <a:srgbClr val="0065A1"/>
                </a:solidFill>
              </a:defRPr>
            </a:lvl3pPr>
            <a:lvl4pPr>
              <a:defRPr>
                <a:solidFill>
                  <a:srgbClr val="0065A1"/>
                </a:solidFill>
              </a:defRPr>
            </a:lvl4pPr>
            <a:lvl5pPr>
              <a:defRPr>
                <a:solidFill>
                  <a:srgbClr val="0065A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64651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tsikko, aikajanan keskiosa">
    <p:bg>
      <p:bgPr>
        <a:solidFill>
          <a:schemeClr val="accent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F57C3F7-188C-8B42-92F2-D2F74E75EBF3}"/>
              </a:ext>
            </a:extLst>
          </p:cNvPr>
          <p:cNvSpPr>
            <a:spLocks noGrp="1"/>
          </p:cNvSpPr>
          <p:nvPr>
            <p:ph type="title" hasCustomPrompt="1"/>
          </p:nvPr>
        </p:nvSpPr>
        <p:spPr>
          <a:xfrm>
            <a:off x="796926" y="365125"/>
            <a:ext cx="8792552" cy="1325563"/>
          </a:xfrm>
        </p:spPr>
        <p:txBody>
          <a:bodyPr anchor="b" anchorCtr="0"/>
          <a:lstStyle>
            <a:lvl1pPr>
              <a:defRPr b="1"/>
            </a:lvl1pPr>
          </a:lstStyle>
          <a:p>
            <a:r>
              <a:rPr lang="en-US" dirty="0" err="1"/>
              <a:t>Otsikko</a:t>
            </a:r>
            <a:endParaRPr lang="fi-FI" dirty="0"/>
          </a:p>
        </p:txBody>
      </p:sp>
      <p:sp>
        <p:nvSpPr>
          <p:cNvPr id="22" name="Text Placeholder 10">
            <a:extLst>
              <a:ext uri="{FF2B5EF4-FFF2-40B4-BE49-F238E27FC236}">
                <a16:creationId xmlns:a16="http://schemas.microsoft.com/office/drawing/2014/main" id="{593344C5-30D4-5D4B-94AF-611B6A00215B}"/>
              </a:ext>
            </a:extLst>
          </p:cNvPr>
          <p:cNvSpPr>
            <a:spLocks noGrp="1"/>
          </p:cNvSpPr>
          <p:nvPr>
            <p:ph type="body" sz="quarter" idx="17"/>
          </p:nvPr>
        </p:nvSpPr>
        <p:spPr>
          <a:xfrm>
            <a:off x="412161" y="4438650"/>
            <a:ext cx="2609066" cy="1257300"/>
          </a:xfrm>
        </p:spPr>
        <p:txBody>
          <a:bodyPr/>
          <a:lstStyle>
            <a:lvl1pPr marL="0" indent="0" algn="ctr">
              <a:buNone/>
              <a:defRPr/>
            </a:lvl1pPr>
          </a:lstStyle>
          <a:p>
            <a:pPr lvl="0"/>
            <a:r>
              <a:rPr lang="fi-FI"/>
              <a:t>Muokkaa tekstin perustyylejä napsauttamalla</a:t>
            </a:r>
          </a:p>
        </p:txBody>
      </p:sp>
      <p:sp>
        <p:nvSpPr>
          <p:cNvPr id="19" name="Text Placeholder 10">
            <a:extLst>
              <a:ext uri="{FF2B5EF4-FFF2-40B4-BE49-F238E27FC236}">
                <a16:creationId xmlns:a16="http://schemas.microsoft.com/office/drawing/2014/main" id="{F0146608-B2FD-8242-BB95-9E980FAF20D8}"/>
              </a:ext>
            </a:extLst>
          </p:cNvPr>
          <p:cNvSpPr>
            <a:spLocks noGrp="1"/>
          </p:cNvSpPr>
          <p:nvPr>
            <p:ph type="body" sz="quarter" idx="16"/>
          </p:nvPr>
        </p:nvSpPr>
        <p:spPr>
          <a:xfrm>
            <a:off x="4857724" y="4438650"/>
            <a:ext cx="2609066" cy="1257300"/>
          </a:xfrm>
        </p:spPr>
        <p:txBody>
          <a:bodyPr/>
          <a:lstStyle>
            <a:lvl1pPr marL="0" indent="0" algn="ctr">
              <a:buNone/>
              <a:defRPr/>
            </a:lvl1pPr>
          </a:lstStyle>
          <a:p>
            <a:pPr lvl="0"/>
            <a:r>
              <a:rPr lang="fi-FI"/>
              <a:t>Muokkaa tekstin perustyylejä napsauttamalla</a:t>
            </a:r>
          </a:p>
        </p:txBody>
      </p:sp>
      <p:sp>
        <p:nvSpPr>
          <p:cNvPr id="14" name="Text Placeholder 10">
            <a:extLst>
              <a:ext uri="{FF2B5EF4-FFF2-40B4-BE49-F238E27FC236}">
                <a16:creationId xmlns:a16="http://schemas.microsoft.com/office/drawing/2014/main" id="{1DCF6724-6CAF-7547-BA2F-F11C1C349E1A}"/>
              </a:ext>
            </a:extLst>
          </p:cNvPr>
          <p:cNvSpPr>
            <a:spLocks noGrp="1"/>
          </p:cNvSpPr>
          <p:nvPr>
            <p:ph type="body" sz="quarter" idx="15"/>
          </p:nvPr>
        </p:nvSpPr>
        <p:spPr>
          <a:xfrm>
            <a:off x="9119286" y="4438650"/>
            <a:ext cx="2660553" cy="1257300"/>
          </a:xfrm>
        </p:spPr>
        <p:txBody>
          <a:bodyPr/>
          <a:lstStyle>
            <a:lvl1pPr marL="0" indent="0" algn="ctr">
              <a:buNone/>
              <a:defRPr/>
            </a:lvl1pPr>
          </a:lstStyle>
          <a:p>
            <a:pPr lvl="0"/>
            <a:r>
              <a:rPr lang="fi-FI"/>
              <a:t>Muokkaa tekstin perustyylejä napsauttamalla</a:t>
            </a:r>
          </a:p>
        </p:txBody>
      </p:sp>
      <p:sp>
        <p:nvSpPr>
          <p:cNvPr id="15" name="Rectangle 14">
            <a:extLst>
              <a:ext uri="{FF2B5EF4-FFF2-40B4-BE49-F238E27FC236}">
                <a16:creationId xmlns:a16="http://schemas.microsoft.com/office/drawing/2014/main" id="{A5A38592-9BAC-0D4A-8B6C-5CF51AED565C}"/>
              </a:ext>
              <a:ext uri="{C183D7F6-B498-43B3-948B-1728B52AA6E4}">
                <adec:decorative xmlns:adec="http://schemas.microsoft.com/office/drawing/2017/decorative" val="1"/>
              </a:ext>
            </a:extLst>
          </p:cNvPr>
          <p:cNvSpPr/>
          <p:nvPr/>
        </p:nvSpPr>
        <p:spPr>
          <a:xfrm>
            <a:off x="0" y="6220000"/>
            <a:ext cx="12192000" cy="638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3" name="Slide Number Placeholder 6">
            <a:extLst>
              <a:ext uri="{FF2B5EF4-FFF2-40B4-BE49-F238E27FC236}">
                <a16:creationId xmlns:a16="http://schemas.microsoft.com/office/drawing/2014/main" id="{BE427509-2776-A040-B94B-35C935EA7CD2}"/>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4" name="Footer Placeholder 3">
            <a:extLst>
              <a:ext uri="{FF2B5EF4-FFF2-40B4-BE49-F238E27FC236}">
                <a16:creationId xmlns:a16="http://schemas.microsoft.com/office/drawing/2014/main" id="{B7DE68F3-4707-3F42-9B61-147335AC12DC}"/>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3" name="Date Placeholder 2">
            <a:extLst>
              <a:ext uri="{FF2B5EF4-FFF2-40B4-BE49-F238E27FC236}">
                <a16:creationId xmlns:a16="http://schemas.microsoft.com/office/drawing/2014/main" id="{74F99D79-58AD-614B-BA88-B56914E294DD}"/>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
        <p:nvSpPr>
          <p:cNvPr id="26" name="Rectangle 25">
            <a:extLst>
              <a:ext uri="{FF2B5EF4-FFF2-40B4-BE49-F238E27FC236}">
                <a16:creationId xmlns:a16="http://schemas.microsoft.com/office/drawing/2014/main" id="{805E6005-00FF-004E-8B9D-0165CFA4DB7C}"/>
              </a:ext>
              <a:ext uri="{C183D7F6-B498-43B3-948B-1728B52AA6E4}">
                <adec:decorative xmlns:adec="http://schemas.microsoft.com/office/drawing/2017/decorative" val="1"/>
              </a:ext>
            </a:extLst>
          </p:cNvPr>
          <p:cNvSpPr/>
          <p:nvPr/>
        </p:nvSpPr>
        <p:spPr>
          <a:xfrm>
            <a:off x="1" y="3336966"/>
            <a:ext cx="12192000" cy="9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Oval 17">
            <a:extLst>
              <a:ext uri="{FF2B5EF4-FFF2-40B4-BE49-F238E27FC236}">
                <a16:creationId xmlns:a16="http://schemas.microsoft.com/office/drawing/2014/main" id="{231AFCF8-996D-8642-9FBF-731D94877690}"/>
              </a:ext>
              <a:ext uri="{C183D7F6-B498-43B3-948B-1728B52AA6E4}">
                <adec:decorative xmlns:adec="http://schemas.microsoft.com/office/drawing/2017/decorative" val="1"/>
              </a:ext>
            </a:extLst>
          </p:cNvPr>
          <p:cNvSpPr/>
          <p:nvPr/>
        </p:nvSpPr>
        <p:spPr>
          <a:xfrm>
            <a:off x="9971613" y="285825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17" name="Oval 16">
            <a:extLst>
              <a:ext uri="{FF2B5EF4-FFF2-40B4-BE49-F238E27FC236}">
                <a16:creationId xmlns:a16="http://schemas.microsoft.com/office/drawing/2014/main" id="{EE32F9F8-EF8D-EA47-BBBD-B7BC09BD8957}"/>
              </a:ext>
              <a:ext uri="{C183D7F6-B498-43B3-948B-1728B52AA6E4}">
                <adec:decorative xmlns:adec="http://schemas.microsoft.com/office/drawing/2017/decorative" val="1"/>
              </a:ext>
            </a:extLst>
          </p:cNvPr>
          <p:cNvSpPr/>
          <p:nvPr/>
        </p:nvSpPr>
        <p:spPr>
          <a:xfrm>
            <a:off x="5558510" y="2875280"/>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16" name="Oval 15">
            <a:extLst>
              <a:ext uri="{FF2B5EF4-FFF2-40B4-BE49-F238E27FC236}">
                <a16:creationId xmlns:a16="http://schemas.microsoft.com/office/drawing/2014/main" id="{AC44600C-7612-2E47-99B2-DB3899F7033D}"/>
              </a:ext>
              <a:ext uri="{C183D7F6-B498-43B3-948B-1728B52AA6E4}">
                <adec:decorative xmlns:adec="http://schemas.microsoft.com/office/drawing/2017/decorative" val="1"/>
              </a:ext>
            </a:extLst>
          </p:cNvPr>
          <p:cNvSpPr/>
          <p:nvPr/>
        </p:nvSpPr>
        <p:spPr>
          <a:xfrm>
            <a:off x="1112947" y="284757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7" name="Graphic 26">
            <a:extLst>
              <a:ext uri="{FF2B5EF4-FFF2-40B4-BE49-F238E27FC236}">
                <a16:creationId xmlns:a16="http://schemas.microsoft.com/office/drawing/2014/main" id="{4E36DCD2-0982-9A40-A124-E49913C44F9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
        <p:nvSpPr>
          <p:cNvPr id="21" name="Rectangle 25">
            <a:extLst>
              <a:ext uri="{FF2B5EF4-FFF2-40B4-BE49-F238E27FC236}">
                <a16:creationId xmlns:a16="http://schemas.microsoft.com/office/drawing/2014/main" id="{D7731D76-33FF-4EA1-8983-C46714D185E7}"/>
              </a:ext>
              <a:ext uri="{C183D7F6-B498-43B3-948B-1728B52AA6E4}">
                <adec:decorative xmlns:adec="http://schemas.microsoft.com/office/drawing/2017/decorative" val="1"/>
              </a:ext>
            </a:extLst>
          </p:cNvPr>
          <p:cNvSpPr/>
          <p:nvPr userDrawn="1"/>
        </p:nvSpPr>
        <p:spPr>
          <a:xfrm>
            <a:off x="1" y="3336966"/>
            <a:ext cx="12192000" cy="9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Oval 17">
            <a:extLst>
              <a:ext uri="{FF2B5EF4-FFF2-40B4-BE49-F238E27FC236}">
                <a16:creationId xmlns:a16="http://schemas.microsoft.com/office/drawing/2014/main" id="{61F94444-04FF-470F-A95E-83C11F767F81}"/>
              </a:ext>
              <a:ext uri="{C183D7F6-B498-43B3-948B-1728B52AA6E4}">
                <adec:decorative xmlns:adec="http://schemas.microsoft.com/office/drawing/2017/decorative" val="1"/>
              </a:ext>
            </a:extLst>
          </p:cNvPr>
          <p:cNvSpPr/>
          <p:nvPr userDrawn="1"/>
        </p:nvSpPr>
        <p:spPr>
          <a:xfrm>
            <a:off x="9971613" y="285825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5" name="Oval 16">
            <a:extLst>
              <a:ext uri="{FF2B5EF4-FFF2-40B4-BE49-F238E27FC236}">
                <a16:creationId xmlns:a16="http://schemas.microsoft.com/office/drawing/2014/main" id="{A1DF8024-7E6A-480C-B42D-B58459753C00}"/>
              </a:ext>
              <a:ext uri="{C183D7F6-B498-43B3-948B-1728B52AA6E4}">
                <adec:decorative xmlns:adec="http://schemas.microsoft.com/office/drawing/2017/decorative" val="1"/>
              </a:ext>
            </a:extLst>
          </p:cNvPr>
          <p:cNvSpPr/>
          <p:nvPr userDrawn="1"/>
        </p:nvSpPr>
        <p:spPr>
          <a:xfrm>
            <a:off x="5558510" y="2875280"/>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8" name="Oval 15">
            <a:extLst>
              <a:ext uri="{FF2B5EF4-FFF2-40B4-BE49-F238E27FC236}">
                <a16:creationId xmlns:a16="http://schemas.microsoft.com/office/drawing/2014/main" id="{B5F4BCCB-3B9A-4BCB-B1F1-95ADAD5B0232}"/>
              </a:ext>
              <a:ext uri="{C183D7F6-B498-43B3-948B-1728B52AA6E4}">
                <adec:decorative xmlns:adec="http://schemas.microsoft.com/office/drawing/2017/decorative" val="1"/>
              </a:ext>
            </a:extLst>
          </p:cNvPr>
          <p:cNvSpPr/>
          <p:nvPr userDrawn="1"/>
        </p:nvSpPr>
        <p:spPr>
          <a:xfrm>
            <a:off x="1112947" y="284757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29" name="Graphic 26">
            <a:extLst>
              <a:ext uri="{FF2B5EF4-FFF2-40B4-BE49-F238E27FC236}">
                <a16:creationId xmlns:a16="http://schemas.microsoft.com/office/drawing/2014/main" id="{BD33E51F-8E91-47E3-82E7-F9B31E62A1E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Tree>
    <p:extLst>
      <p:ext uri="{BB962C8B-B14F-4D97-AF65-F5344CB8AC3E}">
        <p14:creationId xmlns:p14="http://schemas.microsoft.com/office/powerpoint/2010/main" val="322026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tsikko, aikajanan loppuosa">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4CEB4E-9B30-7849-83E2-19BC34F17DDB}"/>
              </a:ext>
            </a:extLst>
          </p:cNvPr>
          <p:cNvSpPr>
            <a:spLocks noGrp="1"/>
          </p:cNvSpPr>
          <p:nvPr>
            <p:ph type="title" hasCustomPrompt="1"/>
          </p:nvPr>
        </p:nvSpPr>
        <p:spPr>
          <a:xfrm>
            <a:off x="796926" y="365125"/>
            <a:ext cx="8792551" cy="1325563"/>
          </a:xfrm>
        </p:spPr>
        <p:txBody>
          <a:bodyPr anchor="b" anchorCtr="0"/>
          <a:lstStyle>
            <a:lvl1pPr>
              <a:defRPr b="1"/>
            </a:lvl1pPr>
          </a:lstStyle>
          <a:p>
            <a:r>
              <a:rPr lang="en-US" dirty="0" err="1"/>
              <a:t>Otsikko</a:t>
            </a:r>
            <a:endParaRPr lang="fi-FI" dirty="0"/>
          </a:p>
        </p:txBody>
      </p:sp>
      <p:sp>
        <p:nvSpPr>
          <p:cNvPr id="22" name="Text Placeholder 10">
            <a:extLst>
              <a:ext uri="{FF2B5EF4-FFF2-40B4-BE49-F238E27FC236}">
                <a16:creationId xmlns:a16="http://schemas.microsoft.com/office/drawing/2014/main" id="{8A70101E-7AC5-7F40-9426-04FBA0955C87}"/>
              </a:ext>
            </a:extLst>
          </p:cNvPr>
          <p:cNvSpPr>
            <a:spLocks noGrp="1"/>
          </p:cNvSpPr>
          <p:nvPr>
            <p:ph type="body" sz="quarter" idx="17"/>
          </p:nvPr>
        </p:nvSpPr>
        <p:spPr>
          <a:xfrm>
            <a:off x="412161" y="4438650"/>
            <a:ext cx="2615244" cy="1257300"/>
          </a:xfrm>
        </p:spPr>
        <p:txBody>
          <a:bodyPr/>
          <a:lstStyle>
            <a:lvl1pPr marL="0" indent="0" algn="ctr">
              <a:buNone/>
              <a:defRPr/>
            </a:lvl1pPr>
          </a:lstStyle>
          <a:p>
            <a:pPr lvl="0"/>
            <a:r>
              <a:rPr lang="fi-FI"/>
              <a:t>Muokkaa tekstin perustyylejä napsauttamalla</a:t>
            </a:r>
          </a:p>
        </p:txBody>
      </p:sp>
      <p:sp>
        <p:nvSpPr>
          <p:cNvPr id="20" name="Text Placeholder 10">
            <a:extLst>
              <a:ext uri="{FF2B5EF4-FFF2-40B4-BE49-F238E27FC236}">
                <a16:creationId xmlns:a16="http://schemas.microsoft.com/office/drawing/2014/main" id="{DFDE3167-73B1-2F4A-A0FD-8804DE313E87}"/>
              </a:ext>
            </a:extLst>
          </p:cNvPr>
          <p:cNvSpPr>
            <a:spLocks noGrp="1"/>
          </p:cNvSpPr>
          <p:nvPr>
            <p:ph type="body" sz="quarter" idx="16"/>
          </p:nvPr>
        </p:nvSpPr>
        <p:spPr>
          <a:xfrm>
            <a:off x="4857723" y="4438650"/>
            <a:ext cx="2615243" cy="1257300"/>
          </a:xfrm>
        </p:spPr>
        <p:txBody>
          <a:bodyPr/>
          <a:lstStyle>
            <a:lvl1pPr marL="0" indent="0" algn="ctr">
              <a:buNone/>
              <a:defRPr/>
            </a:lvl1pPr>
          </a:lstStyle>
          <a:p>
            <a:pPr lvl="0"/>
            <a:r>
              <a:rPr lang="fi-FI"/>
              <a:t>Muokkaa tekstin perustyylejä napsauttamalla</a:t>
            </a:r>
          </a:p>
        </p:txBody>
      </p:sp>
      <p:sp>
        <p:nvSpPr>
          <p:cNvPr id="19" name="Text Placeholder 10">
            <a:extLst>
              <a:ext uri="{FF2B5EF4-FFF2-40B4-BE49-F238E27FC236}">
                <a16:creationId xmlns:a16="http://schemas.microsoft.com/office/drawing/2014/main" id="{58087A75-52B7-A24D-AAB6-F41AF29B880D}"/>
              </a:ext>
            </a:extLst>
          </p:cNvPr>
          <p:cNvSpPr>
            <a:spLocks noGrp="1"/>
          </p:cNvSpPr>
          <p:nvPr>
            <p:ph type="body" sz="quarter" idx="15"/>
          </p:nvPr>
        </p:nvSpPr>
        <p:spPr>
          <a:xfrm>
            <a:off x="9164596" y="4438650"/>
            <a:ext cx="2615243" cy="1257300"/>
          </a:xfrm>
        </p:spPr>
        <p:txBody>
          <a:bodyPr/>
          <a:lstStyle>
            <a:lvl1pPr marL="0" indent="0" algn="ctr">
              <a:buNone/>
              <a:defRPr/>
            </a:lvl1pPr>
          </a:lstStyle>
          <a:p>
            <a:pPr lvl="0"/>
            <a:r>
              <a:rPr lang="fi-FI"/>
              <a:t>Muokkaa tekstin perustyylejä napsauttamalla</a:t>
            </a:r>
          </a:p>
        </p:txBody>
      </p:sp>
      <p:sp>
        <p:nvSpPr>
          <p:cNvPr id="15" name="Rectangle 14">
            <a:extLst>
              <a:ext uri="{FF2B5EF4-FFF2-40B4-BE49-F238E27FC236}">
                <a16:creationId xmlns:a16="http://schemas.microsoft.com/office/drawing/2014/main" id="{8C4DDF42-E9AD-CE47-85C4-A1A5E5016762}"/>
              </a:ext>
              <a:ext uri="{C183D7F6-B498-43B3-948B-1728B52AA6E4}">
                <adec:decorative xmlns:adec="http://schemas.microsoft.com/office/drawing/2017/decorative" val="1"/>
              </a:ext>
            </a:extLst>
          </p:cNvPr>
          <p:cNvSpPr/>
          <p:nvPr/>
        </p:nvSpPr>
        <p:spPr>
          <a:xfrm>
            <a:off x="0" y="6220000"/>
            <a:ext cx="12192000" cy="638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pic>
        <p:nvPicPr>
          <p:cNvPr id="28" name="Graphic 27">
            <a:extLst>
              <a:ext uri="{FF2B5EF4-FFF2-40B4-BE49-F238E27FC236}">
                <a16:creationId xmlns:a16="http://schemas.microsoft.com/office/drawing/2014/main" id="{32525710-619A-0B43-8053-E954911C06F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
        <p:nvSpPr>
          <p:cNvPr id="13" name="Slide Number Placeholder 6">
            <a:extLst>
              <a:ext uri="{FF2B5EF4-FFF2-40B4-BE49-F238E27FC236}">
                <a16:creationId xmlns:a16="http://schemas.microsoft.com/office/drawing/2014/main" id="{55C3E2E6-DD91-CA4D-9085-0517A15CF3EB}"/>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4" name="Footer Placeholder 3">
            <a:extLst>
              <a:ext uri="{FF2B5EF4-FFF2-40B4-BE49-F238E27FC236}">
                <a16:creationId xmlns:a16="http://schemas.microsoft.com/office/drawing/2014/main" id="{B7DE68F3-4707-3F42-9B61-147335AC12DC}"/>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3" name="Date Placeholder 2">
            <a:extLst>
              <a:ext uri="{FF2B5EF4-FFF2-40B4-BE49-F238E27FC236}">
                <a16:creationId xmlns:a16="http://schemas.microsoft.com/office/drawing/2014/main" id="{74F99D79-58AD-614B-BA88-B56914E294DD}"/>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
        <p:nvSpPr>
          <p:cNvPr id="26" name="Rectangle 25">
            <a:extLst>
              <a:ext uri="{FF2B5EF4-FFF2-40B4-BE49-F238E27FC236}">
                <a16:creationId xmlns:a16="http://schemas.microsoft.com/office/drawing/2014/main" id="{9525D97A-7A3F-9348-BC3B-4E4DAFCA303A}"/>
              </a:ext>
              <a:ext uri="{C183D7F6-B498-43B3-948B-1728B52AA6E4}">
                <adec:decorative xmlns:adec="http://schemas.microsoft.com/office/drawing/2017/decorative" val="1"/>
              </a:ext>
            </a:extLst>
          </p:cNvPr>
          <p:cNvSpPr/>
          <p:nvPr/>
        </p:nvSpPr>
        <p:spPr>
          <a:xfrm>
            <a:off x="0" y="3336966"/>
            <a:ext cx="10570763" cy="9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val 13">
            <a:extLst>
              <a:ext uri="{FF2B5EF4-FFF2-40B4-BE49-F238E27FC236}">
                <a16:creationId xmlns:a16="http://schemas.microsoft.com/office/drawing/2014/main" id="{19D63BCB-4A3C-7843-8A49-E31F9C29EEFD}"/>
              </a:ext>
              <a:ext uri="{C183D7F6-B498-43B3-948B-1728B52AA6E4}">
                <adec:decorative xmlns:adec="http://schemas.microsoft.com/office/drawing/2017/decorative" val="1"/>
              </a:ext>
            </a:extLst>
          </p:cNvPr>
          <p:cNvSpPr/>
          <p:nvPr/>
        </p:nvSpPr>
        <p:spPr>
          <a:xfrm>
            <a:off x="1112947" y="284757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16" name="Oval 15">
            <a:extLst>
              <a:ext uri="{FF2B5EF4-FFF2-40B4-BE49-F238E27FC236}">
                <a16:creationId xmlns:a16="http://schemas.microsoft.com/office/drawing/2014/main" id="{B1859F71-13EB-DF41-9EA3-3868C7A68CC2}"/>
              </a:ext>
              <a:ext uri="{C183D7F6-B498-43B3-948B-1728B52AA6E4}">
                <adec:decorative xmlns:adec="http://schemas.microsoft.com/office/drawing/2017/decorative" val="1"/>
              </a:ext>
            </a:extLst>
          </p:cNvPr>
          <p:cNvSpPr/>
          <p:nvPr/>
        </p:nvSpPr>
        <p:spPr>
          <a:xfrm>
            <a:off x="5558510" y="2875280"/>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7" name="Oval 26">
            <a:extLst>
              <a:ext uri="{FF2B5EF4-FFF2-40B4-BE49-F238E27FC236}">
                <a16:creationId xmlns:a16="http://schemas.microsoft.com/office/drawing/2014/main" id="{E6E2CDBA-D0C5-3C47-B828-8729CD1F744A}"/>
              </a:ext>
              <a:ext uri="{C183D7F6-B498-43B3-948B-1728B52AA6E4}">
                <adec:decorative xmlns:adec="http://schemas.microsoft.com/office/drawing/2017/decorative" val="1"/>
              </a:ext>
            </a:extLst>
          </p:cNvPr>
          <p:cNvSpPr/>
          <p:nvPr/>
        </p:nvSpPr>
        <p:spPr>
          <a:xfrm>
            <a:off x="9814136" y="2699791"/>
            <a:ext cx="1424359" cy="142435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18" name="Graphic 27">
            <a:extLst>
              <a:ext uri="{FF2B5EF4-FFF2-40B4-BE49-F238E27FC236}">
                <a16:creationId xmlns:a16="http://schemas.microsoft.com/office/drawing/2014/main" id="{BE26EBF1-7DFD-4C50-914D-85F5EDCB5D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
        <p:nvSpPr>
          <p:cNvPr id="21" name="Rectangle 25">
            <a:extLst>
              <a:ext uri="{FF2B5EF4-FFF2-40B4-BE49-F238E27FC236}">
                <a16:creationId xmlns:a16="http://schemas.microsoft.com/office/drawing/2014/main" id="{E9A3EB15-466D-4B64-8BF4-709EA88A54CA}"/>
              </a:ext>
              <a:ext uri="{C183D7F6-B498-43B3-948B-1728B52AA6E4}">
                <adec:decorative xmlns:adec="http://schemas.microsoft.com/office/drawing/2017/decorative" val="1"/>
              </a:ext>
            </a:extLst>
          </p:cNvPr>
          <p:cNvSpPr/>
          <p:nvPr userDrawn="1"/>
        </p:nvSpPr>
        <p:spPr>
          <a:xfrm>
            <a:off x="0" y="3336966"/>
            <a:ext cx="10570763" cy="9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13">
            <a:extLst>
              <a:ext uri="{FF2B5EF4-FFF2-40B4-BE49-F238E27FC236}">
                <a16:creationId xmlns:a16="http://schemas.microsoft.com/office/drawing/2014/main" id="{A1F6D6B5-8F85-40C7-A325-3106BFE346DC}"/>
              </a:ext>
              <a:ext uri="{C183D7F6-B498-43B3-948B-1728B52AA6E4}">
                <adec:decorative xmlns:adec="http://schemas.microsoft.com/office/drawing/2017/decorative" val="1"/>
              </a:ext>
            </a:extLst>
          </p:cNvPr>
          <p:cNvSpPr/>
          <p:nvPr userDrawn="1"/>
        </p:nvSpPr>
        <p:spPr>
          <a:xfrm>
            <a:off x="1112947" y="2847571"/>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4" name="Oval 15">
            <a:extLst>
              <a:ext uri="{FF2B5EF4-FFF2-40B4-BE49-F238E27FC236}">
                <a16:creationId xmlns:a16="http://schemas.microsoft.com/office/drawing/2014/main" id="{95149442-87CC-4B75-9AC8-6E8DE049FAAD}"/>
              </a:ext>
              <a:ext uri="{C183D7F6-B498-43B3-948B-1728B52AA6E4}">
                <adec:decorative xmlns:adec="http://schemas.microsoft.com/office/drawing/2017/decorative" val="1"/>
              </a:ext>
            </a:extLst>
          </p:cNvPr>
          <p:cNvSpPr/>
          <p:nvPr userDrawn="1"/>
        </p:nvSpPr>
        <p:spPr>
          <a:xfrm>
            <a:off x="5558510" y="2875280"/>
            <a:ext cx="1107440" cy="110744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
        <p:nvSpPr>
          <p:cNvPr id="25" name="Oval 26">
            <a:extLst>
              <a:ext uri="{FF2B5EF4-FFF2-40B4-BE49-F238E27FC236}">
                <a16:creationId xmlns:a16="http://schemas.microsoft.com/office/drawing/2014/main" id="{14E26F3C-8958-4D5F-AF02-3E38BAE89588}"/>
              </a:ext>
              <a:ext uri="{C183D7F6-B498-43B3-948B-1728B52AA6E4}">
                <adec:decorative xmlns:adec="http://schemas.microsoft.com/office/drawing/2017/decorative" val="1"/>
              </a:ext>
            </a:extLst>
          </p:cNvPr>
          <p:cNvSpPr/>
          <p:nvPr userDrawn="1"/>
        </p:nvSpPr>
        <p:spPr>
          <a:xfrm>
            <a:off x="9814136" y="2699791"/>
            <a:ext cx="1424359" cy="142435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5827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vid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0236484-B73F-B04E-9B91-0248B55743B7}"/>
              </a:ext>
            </a:extLst>
          </p:cNvPr>
          <p:cNvSpPr>
            <a:spLocks noGrp="1"/>
          </p:cNvSpPr>
          <p:nvPr>
            <p:ph type="title" hasCustomPrompt="1"/>
          </p:nvPr>
        </p:nvSpPr>
        <p:spPr>
          <a:xfrm>
            <a:off x="598516" y="955965"/>
            <a:ext cx="3067397" cy="4272740"/>
          </a:xfrm>
        </p:spPr>
        <p:txBody>
          <a:bodyPr anchor="t" anchorCtr="0">
            <a:normAutofit/>
          </a:bodyPr>
          <a:lstStyle>
            <a:lvl1pPr>
              <a:defRPr sz="2800" b="1"/>
            </a:lvl1pPr>
          </a:lstStyle>
          <a:p>
            <a:r>
              <a:rPr lang="en-US" dirty="0" err="1"/>
              <a:t>Otsikko</a:t>
            </a:r>
            <a:endParaRPr lang="fi-FI" dirty="0"/>
          </a:p>
        </p:txBody>
      </p:sp>
      <p:sp>
        <p:nvSpPr>
          <p:cNvPr id="14" name="Media Placeholder 13">
            <a:extLst>
              <a:ext uri="{FF2B5EF4-FFF2-40B4-BE49-F238E27FC236}">
                <a16:creationId xmlns:a16="http://schemas.microsoft.com/office/drawing/2014/main" id="{0893EA1F-5517-7A40-B2D0-E86D60D63182}"/>
              </a:ext>
            </a:extLst>
          </p:cNvPr>
          <p:cNvSpPr>
            <a:spLocks noGrp="1"/>
          </p:cNvSpPr>
          <p:nvPr>
            <p:ph type="media" sz="quarter" idx="13"/>
          </p:nvPr>
        </p:nvSpPr>
        <p:spPr>
          <a:xfrm>
            <a:off x="4164676" y="1039090"/>
            <a:ext cx="6724996" cy="4106487"/>
          </a:xfrm>
        </p:spPr>
        <p:txBody>
          <a:bodyPr/>
          <a:lstStyle/>
          <a:p>
            <a:r>
              <a:rPr lang="fi-FI"/>
              <a:t>Lisää medialeike napsauttamalla kuvaketta</a:t>
            </a:r>
            <a:endParaRPr lang="fi-FI" dirty="0"/>
          </a:p>
        </p:txBody>
      </p:sp>
      <p:pic>
        <p:nvPicPr>
          <p:cNvPr id="12" name="Picture 11">
            <a:extLst>
              <a:ext uri="{FF2B5EF4-FFF2-40B4-BE49-F238E27FC236}">
                <a16:creationId xmlns:a16="http://schemas.microsoft.com/office/drawing/2014/main" id="{5262F816-F9E3-6846-83AF-16C8AE406AF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133626" y="249381"/>
            <a:ext cx="10756194" cy="5868785"/>
          </a:xfrm>
          <a:prstGeom prst="rect">
            <a:avLst/>
          </a:prstGeom>
          <a:effectLst>
            <a:outerShdw blurRad="317500" dist="177800" dir="6000000" sx="97000" sy="97000" algn="ctr" rotWithShape="0">
              <a:srgbClr val="000000">
                <a:alpha val="58000"/>
              </a:srgbClr>
            </a:outerShdw>
          </a:effectLst>
        </p:spPr>
      </p:pic>
      <p:sp>
        <p:nvSpPr>
          <p:cNvPr id="11" name="Slide Number Placeholder 6">
            <a:extLst>
              <a:ext uri="{FF2B5EF4-FFF2-40B4-BE49-F238E27FC236}">
                <a16:creationId xmlns:a16="http://schemas.microsoft.com/office/drawing/2014/main" id="{4D82C9CC-18DB-6B4B-A59B-763077AC3523}"/>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4" name="Footer Placeholder 3">
            <a:extLst>
              <a:ext uri="{FF2B5EF4-FFF2-40B4-BE49-F238E27FC236}">
                <a16:creationId xmlns:a16="http://schemas.microsoft.com/office/drawing/2014/main" id="{B7DE68F3-4707-3F42-9B61-147335AC12DC}"/>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3" name="Date Placeholder 2">
            <a:extLst>
              <a:ext uri="{FF2B5EF4-FFF2-40B4-BE49-F238E27FC236}">
                <a16:creationId xmlns:a16="http://schemas.microsoft.com/office/drawing/2014/main" id="{74F99D79-58AD-614B-BA88-B56914E294DD}"/>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76474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uva, nimi ja lyhyt esitte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247DB15-4BB8-2C4F-B514-3811813C540E}"/>
              </a:ext>
            </a:extLst>
          </p:cNvPr>
          <p:cNvSpPr>
            <a:spLocks noGrp="1"/>
          </p:cNvSpPr>
          <p:nvPr>
            <p:ph type="body" idx="1" hasCustomPrompt="1"/>
          </p:nvPr>
        </p:nvSpPr>
        <p:spPr>
          <a:xfrm>
            <a:off x="2724150" y="3988645"/>
            <a:ext cx="6743700" cy="437581"/>
          </a:xfrm>
        </p:spPr>
        <p:txBody>
          <a:bodyPr anchor="ctr" anchorCtr="1">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Asiantuntijan</a:t>
            </a:r>
            <a:r>
              <a:rPr lang="en-US" dirty="0"/>
              <a:t> </a:t>
            </a:r>
            <a:r>
              <a:rPr lang="en-US" dirty="0" err="1"/>
              <a:t>nimi</a:t>
            </a:r>
            <a:endParaRPr lang="en-US" dirty="0"/>
          </a:p>
        </p:txBody>
      </p:sp>
      <p:sp>
        <p:nvSpPr>
          <p:cNvPr id="19" name="Text Placeholder 18">
            <a:extLst>
              <a:ext uri="{FF2B5EF4-FFF2-40B4-BE49-F238E27FC236}">
                <a16:creationId xmlns:a16="http://schemas.microsoft.com/office/drawing/2014/main" id="{7EDDF9EE-2E04-ED4E-84EE-48952ECCF918}"/>
              </a:ext>
            </a:extLst>
          </p:cNvPr>
          <p:cNvSpPr>
            <a:spLocks noGrp="1"/>
          </p:cNvSpPr>
          <p:nvPr>
            <p:ph type="body" sz="quarter" idx="14" hasCustomPrompt="1"/>
          </p:nvPr>
        </p:nvSpPr>
        <p:spPr>
          <a:xfrm>
            <a:off x="1735135" y="4589743"/>
            <a:ext cx="8721731" cy="1079196"/>
          </a:xfrm>
        </p:spPr>
        <p:txBody>
          <a:bodyPr anchor="t" anchorCtr="1"/>
          <a:lstStyle>
            <a:lvl1pPr marL="0" indent="0">
              <a:buNone/>
              <a:defRPr/>
            </a:lvl1pPr>
            <a:lvl2pPr marL="457200" indent="0">
              <a:buNone/>
              <a:defRPr/>
            </a:lvl2pPr>
          </a:lstStyle>
          <a:p>
            <a:pPr lvl="0"/>
            <a:r>
              <a:rPr lang="en-US" dirty="0" err="1"/>
              <a:t>Lyhyt</a:t>
            </a:r>
            <a:r>
              <a:rPr lang="en-US" dirty="0"/>
              <a:t> </a:t>
            </a:r>
            <a:r>
              <a:rPr lang="en-US" dirty="0" err="1"/>
              <a:t>esittely</a:t>
            </a:r>
            <a:endParaRPr lang="en-US" dirty="0"/>
          </a:p>
        </p:txBody>
      </p:sp>
      <p:sp>
        <p:nvSpPr>
          <p:cNvPr id="8" name="Picture Placeholder 7">
            <a:extLst>
              <a:ext uri="{FF2B5EF4-FFF2-40B4-BE49-F238E27FC236}">
                <a16:creationId xmlns:a16="http://schemas.microsoft.com/office/drawing/2014/main" id="{744B940C-CD8C-134F-A997-3071812D766C}"/>
              </a:ext>
            </a:extLst>
          </p:cNvPr>
          <p:cNvSpPr>
            <a:spLocks noGrp="1"/>
          </p:cNvSpPr>
          <p:nvPr>
            <p:ph type="pic" sz="quarter" idx="13" hasCustomPrompt="1"/>
          </p:nvPr>
        </p:nvSpPr>
        <p:spPr>
          <a:xfrm>
            <a:off x="4819650" y="843215"/>
            <a:ext cx="2552700" cy="2895600"/>
          </a:xfrm>
        </p:spPr>
        <p:txBody>
          <a:bodyPr/>
          <a:lstStyle>
            <a:lvl1pPr marL="0" indent="0">
              <a:buNone/>
              <a:defRPr/>
            </a:lvl1pPr>
          </a:lstStyle>
          <a:p>
            <a:r>
              <a:rPr lang="fi-FI" dirty="0"/>
              <a:t>Kuva</a:t>
            </a:r>
          </a:p>
        </p:txBody>
      </p:sp>
      <p:sp>
        <p:nvSpPr>
          <p:cNvPr id="12" name="Slide Number Placeholder 6">
            <a:extLst>
              <a:ext uri="{FF2B5EF4-FFF2-40B4-BE49-F238E27FC236}">
                <a16:creationId xmlns:a16="http://schemas.microsoft.com/office/drawing/2014/main" id="{2123261D-65A5-9547-844C-8EB4975C6BE8}"/>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3" name="Footer Placeholder 2">
            <a:extLst>
              <a:ext uri="{FF2B5EF4-FFF2-40B4-BE49-F238E27FC236}">
                <a16:creationId xmlns:a16="http://schemas.microsoft.com/office/drawing/2014/main" id="{46AEA537-EFA7-8F43-91E5-45DB5B6CFA79}"/>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2" name="Date Placeholder 1">
            <a:extLst>
              <a:ext uri="{FF2B5EF4-FFF2-40B4-BE49-F238E27FC236}">
                <a16:creationId xmlns:a16="http://schemas.microsoft.com/office/drawing/2014/main" id="{4814FCEB-58EF-4A4B-A6DD-09539658C936}"/>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3713903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0FD96D-9754-40EF-A097-9293DF2385E2}"/>
              </a:ext>
            </a:extLst>
          </p:cNvPr>
          <p:cNvSpPr>
            <a:spLocks noGrp="1"/>
          </p:cNvSpPr>
          <p:nvPr>
            <p:ph type="title" hasCustomPrompt="1"/>
          </p:nvPr>
        </p:nvSpPr>
        <p:spPr>
          <a:xfrm>
            <a:off x="835184" y="2058350"/>
            <a:ext cx="5260816" cy="2098604"/>
          </a:xfrm>
        </p:spPr>
        <p:txBody>
          <a:bodyPr anchor="ctr"/>
          <a:lstStyle>
            <a:lvl1pPr>
              <a:defRPr sz="4400" b="1"/>
            </a:lvl1pPr>
          </a:lstStyle>
          <a:p>
            <a:r>
              <a:rPr lang="en-US" dirty="0" err="1"/>
              <a:t>Väliotsikko</a:t>
            </a:r>
            <a:endParaRPr lang="fi-FI" dirty="0"/>
          </a:p>
        </p:txBody>
      </p:sp>
      <p:sp>
        <p:nvSpPr>
          <p:cNvPr id="14" name="Slide Number Placeholder 6">
            <a:extLst>
              <a:ext uri="{FF2B5EF4-FFF2-40B4-BE49-F238E27FC236}">
                <a16:creationId xmlns:a16="http://schemas.microsoft.com/office/drawing/2014/main" id="{19F5F67E-D324-4841-881E-1DAADF35E01B}"/>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
        <p:nvSpPr>
          <p:cNvPr id="6" name="Rectangle 8">
            <a:extLst>
              <a:ext uri="{FF2B5EF4-FFF2-40B4-BE49-F238E27FC236}">
                <a16:creationId xmlns:a16="http://schemas.microsoft.com/office/drawing/2014/main" id="{1DBE5328-7FC2-4B69-9CEA-60C4CF5C408C}"/>
              </a:ext>
              <a:ext uri="{C183D7F6-B498-43B3-948B-1728B52AA6E4}">
                <adec:decorative xmlns:adec="http://schemas.microsoft.com/office/drawing/2017/decorative" val="1"/>
              </a:ext>
            </a:extLst>
          </p:cNvPr>
          <p:cNvSpPr/>
          <p:nvPr userDrawn="1"/>
        </p:nvSpPr>
        <p:spPr>
          <a:xfrm>
            <a:off x="-1" y="1778156"/>
            <a:ext cx="6226897" cy="2663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10291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taustakuvalla">
    <p:bg>
      <p:bgPr>
        <a:solidFill>
          <a:srgbClr val="63B1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456DA6-113A-DD41-9B88-F3BC5D6962D2}"/>
              </a:ext>
              <a:ext uri="{C183D7F6-B498-43B3-948B-1728B52AA6E4}">
                <adec:decorative xmlns:adec="http://schemas.microsoft.com/office/drawing/2017/decorative" val="1"/>
              </a:ext>
            </a:extLst>
          </p:cNvPr>
          <p:cNvSpPr/>
          <p:nvPr userDrawn="1"/>
        </p:nvSpPr>
        <p:spPr>
          <a:xfrm>
            <a:off x="-1" y="1778156"/>
            <a:ext cx="6226897" cy="2663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EB00238D-A6BD-40F5-9F7B-A90006F6E489}"/>
              </a:ext>
            </a:extLst>
          </p:cNvPr>
          <p:cNvSpPr>
            <a:spLocks noGrp="1"/>
          </p:cNvSpPr>
          <p:nvPr>
            <p:ph type="title" hasCustomPrompt="1"/>
          </p:nvPr>
        </p:nvSpPr>
        <p:spPr>
          <a:xfrm>
            <a:off x="835184" y="2058350"/>
            <a:ext cx="5260816" cy="2098604"/>
          </a:xfrm>
        </p:spPr>
        <p:txBody>
          <a:bodyPr anchor="ctr"/>
          <a:lstStyle>
            <a:lvl1pPr>
              <a:defRPr sz="4400" b="1"/>
            </a:lvl1pPr>
          </a:lstStyle>
          <a:p>
            <a:r>
              <a:rPr lang="en-US" dirty="0" err="1"/>
              <a:t>Väliotsikko</a:t>
            </a:r>
            <a:endParaRPr lang="fi-FI" dirty="0"/>
          </a:p>
        </p:txBody>
      </p:sp>
      <p:sp>
        <p:nvSpPr>
          <p:cNvPr id="6" name="Rectangle 5">
            <a:extLst>
              <a:ext uri="{FF2B5EF4-FFF2-40B4-BE49-F238E27FC236}">
                <a16:creationId xmlns:a16="http://schemas.microsoft.com/office/drawing/2014/main" id="{9B1B3853-6C3D-5346-8D15-ABD86E7B3426}"/>
              </a:ext>
              <a:ext uri="{C183D7F6-B498-43B3-948B-1728B52AA6E4}">
                <adec:decorative xmlns:adec="http://schemas.microsoft.com/office/drawing/2017/decorative" val="1"/>
              </a:ext>
            </a:extLst>
          </p:cNvPr>
          <p:cNvSpPr/>
          <p:nvPr userDrawn="1"/>
        </p:nvSpPr>
        <p:spPr>
          <a:xfrm>
            <a:off x="-2" y="6219999"/>
            <a:ext cx="12192001" cy="66743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pic>
        <p:nvPicPr>
          <p:cNvPr id="12" name="Graphic 11">
            <a:extLst>
              <a:ext uri="{FF2B5EF4-FFF2-40B4-BE49-F238E27FC236}">
                <a16:creationId xmlns:a16="http://schemas.microsoft.com/office/drawing/2014/main" id="{2D701BFD-D3EB-0A45-A288-0E8242C0A8C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
        <p:nvSpPr>
          <p:cNvPr id="11" name="Slide Number Placeholder 6">
            <a:extLst>
              <a:ext uri="{FF2B5EF4-FFF2-40B4-BE49-F238E27FC236}">
                <a16:creationId xmlns:a16="http://schemas.microsoft.com/office/drawing/2014/main" id="{90A49B20-1C01-DA4C-A5C6-745369742C2E}"/>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7" name="Footer Placeholder 6">
            <a:extLst>
              <a:ext uri="{FF2B5EF4-FFF2-40B4-BE49-F238E27FC236}">
                <a16:creationId xmlns:a16="http://schemas.microsoft.com/office/drawing/2014/main" id="{A184D2A5-9AF1-9E49-80CF-2CA2B17BE893}"/>
              </a:ext>
              <a:ext uri="{C183D7F6-B498-43B3-948B-1728B52AA6E4}">
                <adec:decorative xmlns:adec="http://schemas.microsoft.com/office/drawing/2017/decorative" val="1"/>
              </a:ext>
            </a:extLst>
          </p:cNvPr>
          <p:cNvSpPr>
            <a:spLocks noGrp="1"/>
          </p:cNvSpPr>
          <p:nvPr>
            <p:ph type="ftr" sz="quarter" idx="15"/>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2" name="Date Placeholder 1">
            <a:extLst>
              <a:ext uri="{FF2B5EF4-FFF2-40B4-BE49-F238E27FC236}">
                <a16:creationId xmlns:a16="http://schemas.microsoft.com/office/drawing/2014/main" id="{06266956-5E91-A64A-9BFF-443D74E82006}"/>
              </a:ext>
              <a:ext uri="{C183D7F6-B498-43B3-948B-1728B52AA6E4}">
                <adec:decorative xmlns:adec="http://schemas.microsoft.com/office/drawing/2017/decorative" val="1"/>
              </a:ext>
            </a:extLst>
          </p:cNvPr>
          <p:cNvSpPr>
            <a:spLocks noGrp="1"/>
          </p:cNvSpPr>
          <p:nvPr>
            <p:ph type="dt" sz="half" idx="14"/>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3447116532"/>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ostotekst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kstin paikkamerkki 6">
            <a:extLst>
              <a:ext uri="{FF2B5EF4-FFF2-40B4-BE49-F238E27FC236}">
                <a16:creationId xmlns:a16="http://schemas.microsoft.com/office/drawing/2014/main" id="{380ECB5D-D194-471A-8AAF-8074767F5FA8}"/>
              </a:ext>
            </a:extLst>
          </p:cNvPr>
          <p:cNvSpPr>
            <a:spLocks noGrp="1"/>
          </p:cNvSpPr>
          <p:nvPr>
            <p:ph type="body" sz="quarter" idx="21" hasCustomPrompt="1"/>
          </p:nvPr>
        </p:nvSpPr>
        <p:spPr>
          <a:xfrm>
            <a:off x="362449" y="1289520"/>
            <a:ext cx="3371014" cy="4282636"/>
          </a:xfrm>
          <a:solidFill>
            <a:srgbClr val="DC5034"/>
          </a:solidFill>
        </p:spPr>
        <p:txBody>
          <a:bodyPr lIns="288000" tIns="180000" bIns="180000"/>
          <a:lstStyle>
            <a:lvl1pPr marL="0" indent="0">
              <a:buFontTx/>
              <a:buNone/>
              <a:defRPr/>
            </a:lvl1pPr>
          </a:lstStyle>
          <a:p>
            <a:r>
              <a:rPr lang="fi-FI" dirty="0"/>
              <a:t>Lisää teksti napsauttamalla</a:t>
            </a:r>
          </a:p>
        </p:txBody>
      </p:sp>
      <p:sp>
        <p:nvSpPr>
          <p:cNvPr id="15" name="Tekstin paikkamerkki 6">
            <a:extLst>
              <a:ext uri="{FF2B5EF4-FFF2-40B4-BE49-F238E27FC236}">
                <a16:creationId xmlns:a16="http://schemas.microsoft.com/office/drawing/2014/main" id="{B5E29352-7953-418D-AA3F-0954A80FCE60}"/>
              </a:ext>
            </a:extLst>
          </p:cNvPr>
          <p:cNvSpPr>
            <a:spLocks noGrp="1"/>
          </p:cNvSpPr>
          <p:nvPr>
            <p:ph type="body" sz="quarter" idx="23" hasCustomPrompt="1"/>
          </p:nvPr>
        </p:nvSpPr>
        <p:spPr>
          <a:xfrm>
            <a:off x="4415182" y="1289520"/>
            <a:ext cx="3371014" cy="4282636"/>
          </a:xfrm>
          <a:solidFill>
            <a:srgbClr val="DC5034"/>
          </a:solidFill>
        </p:spPr>
        <p:txBody>
          <a:bodyPr lIns="288000" tIns="180000" bIns="180000"/>
          <a:lstStyle>
            <a:lvl1pPr marL="0" indent="0">
              <a:buFontTx/>
              <a:buNone/>
              <a:defRPr/>
            </a:lvl1pPr>
          </a:lstStyle>
          <a:p>
            <a:r>
              <a:rPr lang="fi-FI" dirty="0"/>
              <a:t>Lisää teksti napsauttamalla</a:t>
            </a:r>
          </a:p>
        </p:txBody>
      </p:sp>
      <p:sp>
        <p:nvSpPr>
          <p:cNvPr id="10" name="Rectangle 5">
            <a:extLst>
              <a:ext uri="{FF2B5EF4-FFF2-40B4-BE49-F238E27FC236}">
                <a16:creationId xmlns:a16="http://schemas.microsoft.com/office/drawing/2014/main" id="{EFB25CDB-6BDE-4299-8B44-3DF0DADDA24A}"/>
              </a:ext>
              <a:ext uri="{C183D7F6-B498-43B3-948B-1728B52AA6E4}">
                <adec:decorative xmlns:adec="http://schemas.microsoft.com/office/drawing/2017/decorative" val="1"/>
              </a:ext>
            </a:extLst>
          </p:cNvPr>
          <p:cNvSpPr/>
          <p:nvPr userDrawn="1"/>
        </p:nvSpPr>
        <p:spPr>
          <a:xfrm>
            <a:off x="-2" y="6219999"/>
            <a:ext cx="12192001" cy="66743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1" name="Slide Number Placeholder 6">
            <a:extLst>
              <a:ext uri="{FF2B5EF4-FFF2-40B4-BE49-F238E27FC236}">
                <a16:creationId xmlns:a16="http://schemas.microsoft.com/office/drawing/2014/main" id="{90A49B20-1C01-DA4C-A5C6-745369742C2E}"/>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14" name="Tekstin paikkamerkki 6">
            <a:extLst>
              <a:ext uri="{FF2B5EF4-FFF2-40B4-BE49-F238E27FC236}">
                <a16:creationId xmlns:a16="http://schemas.microsoft.com/office/drawing/2014/main" id="{E430CC7E-19DF-48A8-8230-7133EE485825}"/>
              </a:ext>
            </a:extLst>
          </p:cNvPr>
          <p:cNvSpPr>
            <a:spLocks noGrp="1"/>
          </p:cNvSpPr>
          <p:nvPr>
            <p:ph type="body" sz="quarter" idx="22" hasCustomPrompt="1"/>
          </p:nvPr>
        </p:nvSpPr>
        <p:spPr>
          <a:xfrm>
            <a:off x="8467914" y="1289520"/>
            <a:ext cx="3371014" cy="4282636"/>
          </a:xfrm>
          <a:solidFill>
            <a:srgbClr val="DC5034"/>
          </a:solidFill>
        </p:spPr>
        <p:txBody>
          <a:bodyPr lIns="288000" tIns="180000" bIns="180000"/>
          <a:lstStyle>
            <a:lvl1pPr marL="0" indent="0">
              <a:buFontTx/>
              <a:buNone/>
              <a:defRPr/>
            </a:lvl1pPr>
          </a:lstStyle>
          <a:p>
            <a:r>
              <a:rPr lang="fi-FI" dirty="0"/>
              <a:t>Lisää teksti napsauttamalla</a:t>
            </a:r>
          </a:p>
        </p:txBody>
      </p:sp>
      <p:pic>
        <p:nvPicPr>
          <p:cNvPr id="12" name="Graphic 11">
            <a:extLst>
              <a:ext uri="{FF2B5EF4-FFF2-40B4-BE49-F238E27FC236}">
                <a16:creationId xmlns:a16="http://schemas.microsoft.com/office/drawing/2014/main" id="{A18EEA2F-4B53-B54B-8A96-75DEF4BF5BB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5444" y="6346945"/>
            <a:ext cx="1526387" cy="374530"/>
          </a:xfrm>
          <a:prstGeom prst="rect">
            <a:avLst/>
          </a:prstGeom>
        </p:spPr>
      </p:pic>
      <p:sp>
        <p:nvSpPr>
          <p:cNvPr id="7" name="Footer Placeholder 6">
            <a:extLst>
              <a:ext uri="{FF2B5EF4-FFF2-40B4-BE49-F238E27FC236}">
                <a16:creationId xmlns:a16="http://schemas.microsoft.com/office/drawing/2014/main" id="{A184D2A5-9AF1-9E49-80CF-2CA2B17BE893}"/>
              </a:ext>
              <a:ext uri="{C183D7F6-B498-43B3-948B-1728B52AA6E4}">
                <adec:decorative xmlns:adec="http://schemas.microsoft.com/office/drawing/2017/decorative" val="1"/>
              </a:ext>
            </a:extLst>
          </p:cNvPr>
          <p:cNvSpPr>
            <a:spLocks noGrp="1"/>
          </p:cNvSpPr>
          <p:nvPr>
            <p:ph type="ftr" sz="quarter" idx="15"/>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2" name="Date Placeholder 1">
            <a:extLst>
              <a:ext uri="{FF2B5EF4-FFF2-40B4-BE49-F238E27FC236}">
                <a16:creationId xmlns:a16="http://schemas.microsoft.com/office/drawing/2014/main" id="{06266956-5E91-A64A-9BFF-443D74E82006}"/>
              </a:ext>
              <a:ext uri="{C183D7F6-B498-43B3-948B-1728B52AA6E4}">
                <adec:decorative xmlns:adec="http://schemas.microsoft.com/office/drawing/2017/decorative" val="1"/>
              </a:ext>
            </a:extLst>
          </p:cNvPr>
          <p:cNvSpPr>
            <a:spLocks noGrp="1"/>
          </p:cNvSpPr>
          <p:nvPr>
            <p:ph type="dt" sz="half" idx="14"/>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2716176394"/>
      </p:ext>
    </p:extLst>
  </p:cSld>
  <p:clrMapOvr>
    <a:masterClrMapping/>
  </p:clrMapOvr>
  <p:extLst>
    <p:ext uri="{DCECCB84-F9BA-43D5-87BE-67443E8EF086}">
      <p15:sldGuideLst xmlns:p15="http://schemas.microsoft.com/office/powerpoint/2012/main">
        <p15:guide id="3" pos="211" userDrawn="1">
          <p15:clr>
            <a:srgbClr val="FBAE40"/>
          </p15:clr>
        </p15:guide>
        <p15:guide id="4"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6BDE-15BB-BF4C-988F-BB6B76BE5733}"/>
              </a:ext>
            </a:extLst>
          </p:cNvPr>
          <p:cNvSpPr>
            <a:spLocks noGrp="1"/>
          </p:cNvSpPr>
          <p:nvPr>
            <p:ph type="title" hasCustomPrompt="1"/>
          </p:nvPr>
        </p:nvSpPr>
        <p:spPr>
          <a:xfrm>
            <a:off x="813486" y="1067186"/>
            <a:ext cx="8095736" cy="2852737"/>
          </a:xfrm>
        </p:spPr>
        <p:txBody>
          <a:bodyPr anchor="b"/>
          <a:lstStyle>
            <a:lvl1pPr>
              <a:defRPr sz="6000" b="1"/>
            </a:lvl1pPr>
          </a:lstStyle>
          <a:p>
            <a:r>
              <a:rPr lang="en-US" dirty="0" err="1"/>
              <a:t>Kiitos</a:t>
            </a:r>
            <a:endParaRPr lang="fi-FI" dirty="0"/>
          </a:p>
        </p:txBody>
      </p:sp>
      <p:sp>
        <p:nvSpPr>
          <p:cNvPr id="11" name="Text Placeholder 10">
            <a:extLst>
              <a:ext uri="{FF2B5EF4-FFF2-40B4-BE49-F238E27FC236}">
                <a16:creationId xmlns:a16="http://schemas.microsoft.com/office/drawing/2014/main" id="{DFD4F408-8114-044A-B306-BBA0FDCBEF55}"/>
              </a:ext>
            </a:extLst>
          </p:cNvPr>
          <p:cNvSpPr>
            <a:spLocks noGrp="1"/>
          </p:cNvSpPr>
          <p:nvPr>
            <p:ph type="body" sz="quarter" idx="13" hasCustomPrompt="1"/>
          </p:nvPr>
        </p:nvSpPr>
        <p:spPr>
          <a:xfrm>
            <a:off x="812800" y="4076700"/>
            <a:ext cx="8096250" cy="800100"/>
          </a:xfrm>
        </p:spPr>
        <p:txBody>
          <a:bodyPr/>
          <a:lstStyle>
            <a:lvl1pPr marL="0" indent="0">
              <a:buNone/>
              <a:defRPr/>
            </a:lvl1pPr>
          </a:lstStyle>
          <a:p>
            <a:pPr lvl="0"/>
            <a:r>
              <a:rPr lang="fi-FI" dirty="0"/>
              <a:t>Lisäteksti</a:t>
            </a:r>
          </a:p>
        </p:txBody>
      </p:sp>
      <p:sp>
        <p:nvSpPr>
          <p:cNvPr id="10" name="Slide Number Placeholder 6">
            <a:extLst>
              <a:ext uri="{FF2B5EF4-FFF2-40B4-BE49-F238E27FC236}">
                <a16:creationId xmlns:a16="http://schemas.microsoft.com/office/drawing/2014/main" id="{CE6663AB-A462-B34C-A285-C0F94EFD988F}"/>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C1FB2B79-11FD-944B-A963-67752CC2697D}"/>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8AD39FD0-E638-5F49-B0EF-22D9623DFB5A}"/>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514919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opetusdia taustakuvalla">
    <p:bg>
      <p:bgPr>
        <a:solidFill>
          <a:srgbClr val="63B1E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F22959-4391-C749-85A0-8373565DA730}"/>
              </a:ext>
              <a:ext uri="{C183D7F6-B498-43B3-948B-1728B52AA6E4}">
                <adec:decorative xmlns:adec="http://schemas.microsoft.com/office/drawing/2017/decorative" val="1"/>
              </a:ext>
            </a:extLst>
          </p:cNvPr>
          <p:cNvSpPr/>
          <p:nvPr/>
        </p:nvSpPr>
        <p:spPr>
          <a:xfrm>
            <a:off x="-1" y="1778156"/>
            <a:ext cx="7749541" cy="3098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B8116BDE-15BB-BF4C-988F-BB6B76BE5733}"/>
              </a:ext>
            </a:extLst>
          </p:cNvPr>
          <p:cNvSpPr>
            <a:spLocks noGrp="1"/>
          </p:cNvSpPr>
          <p:nvPr>
            <p:ph type="title" hasCustomPrompt="1"/>
          </p:nvPr>
        </p:nvSpPr>
        <p:spPr>
          <a:xfrm>
            <a:off x="813486" y="1912620"/>
            <a:ext cx="6791274" cy="2007303"/>
          </a:xfrm>
        </p:spPr>
        <p:txBody>
          <a:bodyPr anchor="b"/>
          <a:lstStyle>
            <a:lvl1pPr>
              <a:defRPr sz="6000" b="1"/>
            </a:lvl1pPr>
          </a:lstStyle>
          <a:p>
            <a:r>
              <a:rPr lang="en-US" dirty="0" err="1"/>
              <a:t>Kiitos</a:t>
            </a:r>
            <a:endParaRPr lang="fi-FI" dirty="0"/>
          </a:p>
        </p:txBody>
      </p:sp>
      <p:sp>
        <p:nvSpPr>
          <p:cNvPr id="11" name="Text Placeholder 10">
            <a:extLst>
              <a:ext uri="{FF2B5EF4-FFF2-40B4-BE49-F238E27FC236}">
                <a16:creationId xmlns:a16="http://schemas.microsoft.com/office/drawing/2014/main" id="{DFD4F408-8114-044A-B306-BBA0FDCBEF55}"/>
              </a:ext>
            </a:extLst>
          </p:cNvPr>
          <p:cNvSpPr>
            <a:spLocks noGrp="1"/>
          </p:cNvSpPr>
          <p:nvPr>
            <p:ph type="body" sz="quarter" idx="13" hasCustomPrompt="1"/>
          </p:nvPr>
        </p:nvSpPr>
        <p:spPr>
          <a:xfrm>
            <a:off x="812800" y="4076700"/>
            <a:ext cx="6791274" cy="59436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a:t>Lisäteksti</a:t>
            </a:r>
            <a:endParaRPr lang="en-US" dirty="0"/>
          </a:p>
        </p:txBody>
      </p:sp>
      <p:sp>
        <p:nvSpPr>
          <p:cNvPr id="9" name="Rectangle 8">
            <a:extLst>
              <a:ext uri="{FF2B5EF4-FFF2-40B4-BE49-F238E27FC236}">
                <a16:creationId xmlns:a16="http://schemas.microsoft.com/office/drawing/2014/main" id="{1551603C-AC20-9B48-B36D-98E1740216CF}"/>
              </a:ext>
              <a:ext uri="{C183D7F6-B498-43B3-948B-1728B52AA6E4}">
                <adec:decorative xmlns:adec="http://schemas.microsoft.com/office/drawing/2017/decorative" val="1"/>
              </a:ext>
            </a:extLst>
          </p:cNvPr>
          <p:cNvSpPr/>
          <p:nvPr/>
        </p:nvSpPr>
        <p:spPr>
          <a:xfrm>
            <a:off x="0" y="6220000"/>
            <a:ext cx="12192000" cy="638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5" name="Rectangle 8">
            <a:extLst>
              <a:ext uri="{FF2B5EF4-FFF2-40B4-BE49-F238E27FC236}">
                <a16:creationId xmlns:a16="http://schemas.microsoft.com/office/drawing/2014/main" id="{1FCBB4B8-11C6-4C28-A924-3EDC401AD521}"/>
              </a:ext>
              <a:ext uri="{C183D7F6-B498-43B3-948B-1728B52AA6E4}">
                <adec:decorative xmlns:adec="http://schemas.microsoft.com/office/drawing/2017/decorative" val="1"/>
              </a:ext>
            </a:extLst>
          </p:cNvPr>
          <p:cNvSpPr/>
          <p:nvPr userDrawn="1"/>
        </p:nvSpPr>
        <p:spPr>
          <a:xfrm>
            <a:off x="0" y="6220000"/>
            <a:ext cx="12192000" cy="638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0" name="Slide Number Placeholder 6">
            <a:extLst>
              <a:ext uri="{FF2B5EF4-FFF2-40B4-BE49-F238E27FC236}">
                <a16:creationId xmlns:a16="http://schemas.microsoft.com/office/drawing/2014/main" id="{CE6663AB-A462-B34C-A285-C0F94EFD988F}"/>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C1FB2B79-11FD-944B-A963-67752CC2697D}"/>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8AD39FD0-E638-5F49-B0EF-22D9623DFB5A}"/>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pic>
        <p:nvPicPr>
          <p:cNvPr id="13" name="Graphic 12">
            <a:extLst>
              <a:ext uri="{FF2B5EF4-FFF2-40B4-BE49-F238E27FC236}">
                <a16:creationId xmlns:a16="http://schemas.microsoft.com/office/drawing/2014/main" id="{33242BD3-53EF-2C47-8B99-B78000A08A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Tree>
    <p:extLst>
      <p:ext uri="{BB962C8B-B14F-4D97-AF65-F5344CB8AC3E}">
        <p14:creationId xmlns:p14="http://schemas.microsoft.com/office/powerpoint/2010/main" val="266859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KAOH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705400-22F1-4730-9AB9-4ED3BB80DBBC}"/>
              </a:ext>
            </a:extLst>
          </p:cNvPr>
          <p:cNvSpPr txBox="1"/>
          <p:nvPr userDrawn="1"/>
        </p:nvSpPr>
        <p:spPr>
          <a:xfrm>
            <a:off x="502158" y="288666"/>
            <a:ext cx="11588242" cy="646331"/>
          </a:xfrm>
          <a:prstGeom prst="rect">
            <a:avLst/>
          </a:prstGeom>
          <a:noFill/>
        </p:spPr>
        <p:txBody>
          <a:bodyPr wrap="square" rtlCol="0">
            <a:spAutoFit/>
          </a:bodyPr>
          <a:lstStyle/>
          <a:p>
            <a:r>
              <a:rPr lang="fi-FI" sz="1800" dirty="0"/>
              <a:t>Laajemmat ohjeet esityksen tekemiseen löytyvät Metkasta: Sisäiset palvelut - Viestintäpalvelut - </a:t>
            </a:r>
            <a:br>
              <a:rPr lang="fi-FI" sz="1800" dirty="0"/>
            </a:br>
            <a:r>
              <a:rPr lang="fi-FI" sz="1800" dirty="0"/>
              <a:t>PowerPoint-esityksen tekeminen: </a:t>
            </a:r>
            <a:r>
              <a:rPr lang="fi-FI" sz="1800" dirty="0">
                <a:hlinkClick r:id="rId3"/>
              </a:rPr>
              <a:t>https://tilastokeskus.sharepoint.com/sites/powerpoint-esityksen-tekeminen</a:t>
            </a:r>
            <a:endParaRPr lang="fi-FI" sz="1800" dirty="0"/>
          </a:p>
        </p:txBody>
      </p:sp>
      <p:sp>
        <p:nvSpPr>
          <p:cNvPr id="19" name="Tekstiruutu 18">
            <a:extLst>
              <a:ext uri="{FF2B5EF4-FFF2-40B4-BE49-F238E27FC236}">
                <a16:creationId xmlns:a16="http://schemas.microsoft.com/office/drawing/2014/main" id="{203C87A1-47C5-4206-8B3B-060EBE62093E}"/>
              </a:ext>
            </a:extLst>
          </p:cNvPr>
          <p:cNvSpPr txBox="1"/>
          <p:nvPr userDrawn="1"/>
        </p:nvSpPr>
        <p:spPr>
          <a:xfrm>
            <a:off x="502158" y="1122874"/>
            <a:ext cx="6110005" cy="1692771"/>
          </a:xfrm>
          <a:prstGeom prst="rect">
            <a:avLst/>
          </a:prstGeom>
          <a:noFill/>
        </p:spPr>
        <p:txBody>
          <a:bodyPr wrap="square" rtlCol="0">
            <a:spAutoFit/>
          </a:bodyPr>
          <a:lstStyle/>
          <a:p>
            <a:r>
              <a:rPr lang="fi-FI" sz="2400" b="0" dirty="0">
                <a:solidFill>
                  <a:schemeClr val="accent1"/>
                </a:solidFill>
              </a:rPr>
              <a:t>1. </a:t>
            </a:r>
            <a:r>
              <a:rPr lang="fi-FI" sz="2000" dirty="0">
                <a:solidFill>
                  <a:schemeClr val="accent1"/>
                </a:solidFill>
              </a:rPr>
              <a:t>Varmista, että Sovita leipäteksti automaattisesti -paikkamerkki on pois käytöstä! (Tiedosto-Asetukset-Tarkistustyökalut-Automaattisen korjauksen asetukset). Muuten tekstilaatikon yli menevä teksti ja riviväli muuttuvat liian pieneksi ja luettavuus kärsii.</a:t>
            </a:r>
          </a:p>
        </p:txBody>
      </p:sp>
      <p:pic>
        <p:nvPicPr>
          <p:cNvPr id="10" name="Kuva 9">
            <a:extLst>
              <a:ext uri="{FF2B5EF4-FFF2-40B4-BE49-F238E27FC236}">
                <a16:creationId xmlns:a16="http://schemas.microsoft.com/office/drawing/2014/main" id="{58C05466-30B3-4C18-B6AB-9C5FFC18108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02158" y="3015129"/>
            <a:ext cx="5429250" cy="1628775"/>
          </a:xfrm>
          <a:prstGeom prst="rect">
            <a:avLst/>
          </a:prstGeom>
        </p:spPr>
      </p:pic>
      <p:sp>
        <p:nvSpPr>
          <p:cNvPr id="18" name="Tekstiruutu 17">
            <a:extLst>
              <a:ext uri="{FF2B5EF4-FFF2-40B4-BE49-F238E27FC236}">
                <a16:creationId xmlns:a16="http://schemas.microsoft.com/office/drawing/2014/main" id="{D9BDD68D-90DD-475C-B1E4-3B94FBA05ABB}"/>
              </a:ext>
            </a:extLst>
          </p:cNvPr>
          <p:cNvSpPr txBox="1"/>
          <p:nvPr userDrawn="1"/>
        </p:nvSpPr>
        <p:spPr>
          <a:xfrm>
            <a:off x="502158" y="4937753"/>
            <a:ext cx="5989834" cy="1015663"/>
          </a:xfrm>
          <a:prstGeom prst="rect">
            <a:avLst/>
          </a:prstGeom>
          <a:noFill/>
        </p:spPr>
        <p:txBody>
          <a:bodyPr wrap="square" rtlCol="0">
            <a:spAutoFit/>
          </a:bodyPr>
          <a:lstStyle/>
          <a:p>
            <a:r>
              <a:rPr lang="fi-FI" sz="2400" dirty="0">
                <a:solidFill>
                  <a:schemeClr val="accent1"/>
                </a:solidFill>
              </a:rPr>
              <a:t>2. </a:t>
            </a:r>
            <a:r>
              <a:rPr lang="fi-FI" dirty="0">
                <a:solidFill>
                  <a:schemeClr val="accent1"/>
                </a:solidFill>
              </a:rPr>
              <a:t>Varmista, että PowerPoint-esitys on </a:t>
            </a:r>
            <a:r>
              <a:rPr lang="fi-FI" dirty="0">
                <a:solidFill>
                  <a:schemeClr val="accent1"/>
                </a:solidFill>
                <a:hlinkClick r:id="rId5"/>
              </a:rPr>
              <a:t>saavutettava</a:t>
            </a:r>
            <a:r>
              <a:rPr lang="fi-FI" dirty="0">
                <a:solidFill>
                  <a:schemeClr val="accent1"/>
                </a:solidFill>
              </a:rPr>
              <a:t> ja ymmärrettävä, jos esitys on tarkoitus laittaa verkkosivuille tai esim. Tilastokeskuksen </a:t>
            </a:r>
            <a:r>
              <a:rPr lang="fi-FI" dirty="0" err="1">
                <a:solidFill>
                  <a:schemeClr val="accent1"/>
                </a:solidFill>
              </a:rPr>
              <a:t>SlideShare</a:t>
            </a:r>
            <a:r>
              <a:rPr lang="fi-FI" dirty="0">
                <a:solidFill>
                  <a:schemeClr val="accent1"/>
                </a:solidFill>
              </a:rPr>
              <a:t>-palveluun.</a:t>
            </a:r>
          </a:p>
        </p:txBody>
      </p:sp>
      <p:pic>
        <p:nvPicPr>
          <p:cNvPr id="16" name="Kuva 15">
            <a:extLst>
              <a:ext uri="{FF2B5EF4-FFF2-40B4-BE49-F238E27FC236}">
                <a16:creationId xmlns:a16="http://schemas.microsoft.com/office/drawing/2014/main" id="{80C38BF6-EA96-44A7-B75A-C6632F10AC39}"/>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6822140" y="1138518"/>
            <a:ext cx="4657725" cy="2647950"/>
          </a:xfrm>
          <a:prstGeom prst="rect">
            <a:avLst/>
          </a:prstGeom>
        </p:spPr>
      </p:pic>
      <p:sp>
        <p:nvSpPr>
          <p:cNvPr id="20" name="Tekstiruutu 19">
            <a:extLst>
              <a:ext uri="{FF2B5EF4-FFF2-40B4-BE49-F238E27FC236}">
                <a16:creationId xmlns:a16="http://schemas.microsoft.com/office/drawing/2014/main" id="{7DC3FE00-9E9B-4D86-82DE-B500EE2E3832}"/>
              </a:ext>
            </a:extLst>
          </p:cNvPr>
          <p:cNvSpPr txBox="1"/>
          <p:nvPr userDrawn="1"/>
        </p:nvSpPr>
        <p:spPr>
          <a:xfrm>
            <a:off x="6340631" y="4015425"/>
            <a:ext cx="517722" cy="461665"/>
          </a:xfrm>
          <a:prstGeom prst="rect">
            <a:avLst/>
          </a:prstGeom>
          <a:noFill/>
        </p:spPr>
        <p:txBody>
          <a:bodyPr wrap="square" rtlCol="0">
            <a:spAutoFit/>
          </a:bodyPr>
          <a:lstStyle/>
          <a:p>
            <a:pPr algn="just"/>
            <a:r>
              <a:rPr lang="fi-FI" sz="2400" dirty="0">
                <a:solidFill>
                  <a:schemeClr val="accent1"/>
                </a:solidFill>
              </a:rPr>
              <a:t>3.</a:t>
            </a:r>
            <a:endParaRPr lang="fi-FI" sz="2400" dirty="0"/>
          </a:p>
        </p:txBody>
      </p:sp>
      <p:pic>
        <p:nvPicPr>
          <p:cNvPr id="17" name="Kuva 16" descr="Muuta sinisellä tai punaisella taustalla oleva linkki leipätekstin väriseksi.">
            <a:extLst>
              <a:ext uri="{FF2B5EF4-FFF2-40B4-BE49-F238E27FC236}">
                <a16:creationId xmlns:a16="http://schemas.microsoft.com/office/drawing/2014/main" id="{2C6B2E05-7D91-41D0-BDFA-B35AB4BD2A0B}"/>
              </a:ext>
            </a:extLst>
          </p:cNvPr>
          <p:cNvPicPr>
            <a:picLocks noChangeAspect="1"/>
          </p:cNvPicPr>
          <p:nvPr userDrawn="1"/>
        </p:nvPicPr>
        <p:blipFill>
          <a:blip r:embed="rId7"/>
          <a:stretch>
            <a:fillRect/>
          </a:stretch>
        </p:blipFill>
        <p:spPr>
          <a:xfrm>
            <a:off x="6865002" y="4129411"/>
            <a:ext cx="4572000" cy="1616684"/>
          </a:xfrm>
          <a:prstGeom prst="rect">
            <a:avLst/>
          </a:prstGeom>
        </p:spPr>
      </p:pic>
      <p:sp>
        <p:nvSpPr>
          <p:cNvPr id="7" name="Slide Number Placeholder 6">
            <a:extLst>
              <a:ext uri="{FF2B5EF4-FFF2-40B4-BE49-F238E27FC236}">
                <a16:creationId xmlns:a16="http://schemas.microsoft.com/office/drawing/2014/main" id="{7A31250A-507C-0541-83DD-0C646C2FC4AE}"/>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6" name="Footer Placeholder 5">
            <a:extLst>
              <a:ext uri="{FF2B5EF4-FFF2-40B4-BE49-F238E27FC236}">
                <a16:creationId xmlns:a16="http://schemas.microsoft.com/office/drawing/2014/main" id="{DD6E2F13-A82A-0A4B-8585-9BF9E5C68694}"/>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5" name="Date Placeholder 4">
            <a:extLst>
              <a:ext uri="{FF2B5EF4-FFF2-40B4-BE49-F238E27FC236}">
                <a16:creationId xmlns:a16="http://schemas.microsoft.com/office/drawing/2014/main" id="{12B79709-C1B2-234A-869F-2AF3589D0AF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427864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oitusdia taustakuvalla">
    <p:bg>
      <p:bgPr>
        <a:solidFill>
          <a:srgbClr val="63B1E5"/>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304727-10FC-554E-A6A8-DB7D4D802C02}"/>
              </a:ext>
              <a:ext uri="{C183D7F6-B498-43B3-948B-1728B52AA6E4}">
                <adec:decorative xmlns:adec="http://schemas.microsoft.com/office/drawing/2017/decorative" val="1"/>
              </a:ext>
            </a:extLst>
          </p:cNvPr>
          <p:cNvSpPr/>
          <p:nvPr/>
        </p:nvSpPr>
        <p:spPr>
          <a:xfrm>
            <a:off x="-1" y="1778156"/>
            <a:ext cx="7749541" cy="3420000"/>
          </a:xfrm>
          <a:prstGeom prst="rect">
            <a:avLst/>
          </a:prstGeom>
          <a:solidFill>
            <a:srgbClr val="00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Title 1">
            <a:extLst>
              <a:ext uri="{FF2B5EF4-FFF2-40B4-BE49-F238E27FC236}">
                <a16:creationId xmlns:a16="http://schemas.microsoft.com/office/drawing/2014/main" id="{CD18CBD2-E2D9-8246-BE83-C553D7522769}"/>
              </a:ext>
            </a:extLst>
          </p:cNvPr>
          <p:cNvSpPr>
            <a:spLocks noGrp="1"/>
          </p:cNvSpPr>
          <p:nvPr>
            <p:ph type="title" hasCustomPrompt="1"/>
          </p:nvPr>
        </p:nvSpPr>
        <p:spPr>
          <a:xfrm>
            <a:off x="813486" y="1912620"/>
            <a:ext cx="6791274" cy="2007303"/>
          </a:xfrm>
        </p:spPr>
        <p:txBody>
          <a:bodyPr anchor="b"/>
          <a:lstStyle>
            <a:lvl1pPr>
              <a:defRPr sz="6000" b="1"/>
            </a:lvl1pPr>
          </a:lstStyle>
          <a:p>
            <a:r>
              <a:rPr lang="en-US" dirty="0" err="1"/>
              <a:t>Otsikko</a:t>
            </a:r>
            <a:endParaRPr lang="fi-FI" dirty="0"/>
          </a:p>
        </p:txBody>
      </p:sp>
      <p:sp>
        <p:nvSpPr>
          <p:cNvPr id="21" name="Text Placeholder 10">
            <a:extLst>
              <a:ext uri="{FF2B5EF4-FFF2-40B4-BE49-F238E27FC236}">
                <a16:creationId xmlns:a16="http://schemas.microsoft.com/office/drawing/2014/main" id="{B34DD9FC-47D7-48AE-BAAB-66ECC97F0913}"/>
              </a:ext>
            </a:extLst>
          </p:cNvPr>
          <p:cNvSpPr>
            <a:spLocks noGrp="1"/>
          </p:cNvSpPr>
          <p:nvPr>
            <p:ph type="body" sz="quarter" idx="14" hasCustomPrompt="1"/>
          </p:nvPr>
        </p:nvSpPr>
        <p:spPr>
          <a:xfrm>
            <a:off x="812800" y="4076699"/>
            <a:ext cx="6791274" cy="99979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err="1"/>
              <a:t>Presentoija</a:t>
            </a:r>
            <a:r>
              <a:rPr lang="en-US" dirty="0"/>
              <a:t>, </a:t>
            </a:r>
            <a:r>
              <a:rPr lang="en-US" dirty="0" err="1"/>
              <a:t>aika</a:t>
            </a:r>
            <a:r>
              <a:rPr lang="en-US" dirty="0"/>
              <a:t>, </a:t>
            </a:r>
            <a:r>
              <a:rPr lang="en-US" dirty="0" err="1"/>
              <a:t>paikka</a:t>
            </a:r>
            <a:endParaRPr lang="en-US" dirty="0"/>
          </a:p>
        </p:txBody>
      </p:sp>
      <p:sp>
        <p:nvSpPr>
          <p:cNvPr id="9" name="Rectangle 8">
            <a:extLst>
              <a:ext uri="{FF2B5EF4-FFF2-40B4-BE49-F238E27FC236}">
                <a16:creationId xmlns:a16="http://schemas.microsoft.com/office/drawing/2014/main" id="{1551603C-AC20-9B48-B36D-98E1740216CF}"/>
              </a:ext>
              <a:ext uri="{C183D7F6-B498-43B3-948B-1728B52AA6E4}">
                <adec:decorative xmlns:adec="http://schemas.microsoft.com/office/drawing/2017/decorative" val="1"/>
              </a:ext>
            </a:extLst>
          </p:cNvPr>
          <p:cNvSpPr/>
          <p:nvPr userDrawn="1"/>
        </p:nvSpPr>
        <p:spPr>
          <a:xfrm>
            <a:off x="0" y="6220000"/>
            <a:ext cx="12192000" cy="6380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0" name="Slide Number Placeholder 6">
            <a:extLst>
              <a:ext uri="{FF2B5EF4-FFF2-40B4-BE49-F238E27FC236}">
                <a16:creationId xmlns:a16="http://schemas.microsoft.com/office/drawing/2014/main" id="{CE6663AB-A462-B34C-A285-C0F94EFD988F}"/>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4" name="Date Placeholder 3">
            <a:extLst>
              <a:ext uri="{FF2B5EF4-FFF2-40B4-BE49-F238E27FC236}">
                <a16:creationId xmlns:a16="http://schemas.microsoft.com/office/drawing/2014/main" id="{8AD39FD0-E638-5F49-B0EF-22D9623DFB5A}"/>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
        <p:nvSpPr>
          <p:cNvPr id="5" name="Footer Placeholder 4">
            <a:extLst>
              <a:ext uri="{FF2B5EF4-FFF2-40B4-BE49-F238E27FC236}">
                <a16:creationId xmlns:a16="http://schemas.microsoft.com/office/drawing/2014/main" id="{C1FB2B79-11FD-944B-A963-67752CC2697D}"/>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pic>
        <p:nvPicPr>
          <p:cNvPr id="17" name="Graphic 12">
            <a:extLst>
              <a:ext uri="{FF2B5EF4-FFF2-40B4-BE49-F238E27FC236}">
                <a16:creationId xmlns:a16="http://schemas.microsoft.com/office/drawing/2014/main" id="{6077D835-014C-4BAB-A3A9-1C7BC9B71F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5444" y="6346945"/>
            <a:ext cx="1526387" cy="374530"/>
          </a:xfrm>
          <a:prstGeom prst="rect">
            <a:avLst/>
          </a:prstGeom>
        </p:spPr>
      </p:pic>
    </p:spTree>
    <p:extLst>
      <p:ext uri="{BB962C8B-B14F-4D97-AF65-F5344CB8AC3E}">
        <p14:creationId xmlns:p14="http://schemas.microsoft.com/office/powerpoint/2010/main" val="39155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 ja kaksi palsta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CECABA0-0855-DA4B-B5AD-9F705EBA89EB}"/>
              </a:ext>
            </a:extLst>
          </p:cNvPr>
          <p:cNvSpPr>
            <a:spLocks noGrp="1"/>
          </p:cNvSpPr>
          <p:nvPr>
            <p:ph type="title" hasCustomPrompt="1"/>
          </p:nvPr>
        </p:nvSpPr>
        <p:spPr>
          <a:xfrm>
            <a:off x="796926" y="365125"/>
            <a:ext cx="10513568" cy="1325563"/>
          </a:xfrm>
        </p:spPr>
        <p:txBody>
          <a:bodyPr anchor="b" anchorCtr="0"/>
          <a:lstStyle>
            <a:lvl1pPr>
              <a:defRPr b="1">
                <a:solidFill>
                  <a:srgbClr val="0065A1"/>
                </a:solidFill>
              </a:defRPr>
            </a:lvl1pPr>
          </a:lstStyle>
          <a:p>
            <a:r>
              <a:rPr lang="en-US" dirty="0" err="1"/>
              <a:t>Otsikko</a:t>
            </a:r>
            <a:endParaRPr lang="fi-FI" dirty="0"/>
          </a:p>
        </p:txBody>
      </p:sp>
      <p:sp>
        <p:nvSpPr>
          <p:cNvPr id="3" name="Content Placeholder 2">
            <a:extLst>
              <a:ext uri="{FF2B5EF4-FFF2-40B4-BE49-F238E27FC236}">
                <a16:creationId xmlns:a16="http://schemas.microsoft.com/office/drawing/2014/main" id="{D32DDB0F-1C8A-0F4E-A56A-C944E46ED2C1}"/>
              </a:ext>
            </a:extLst>
          </p:cNvPr>
          <p:cNvSpPr>
            <a:spLocks noGrp="1"/>
          </p:cNvSpPr>
          <p:nvPr>
            <p:ph sz="half" idx="1"/>
          </p:nvPr>
        </p:nvSpPr>
        <p:spPr>
          <a:xfrm>
            <a:off x="796217" y="1825624"/>
            <a:ext cx="5181600" cy="4117975"/>
          </a:xfrm>
        </p:spPr>
        <p:txBody>
          <a:bodyPr/>
          <a:lstStyle>
            <a:lvl1pPr marL="228600" indent="-228600">
              <a:buClr>
                <a:schemeClr val="accent1"/>
              </a:buClr>
              <a:buFont typeface="Arial" panose="020B0604020202020204" pitchFamily="34" charset="0"/>
              <a:buChar char="–"/>
              <a:defRPr>
                <a:solidFill>
                  <a:srgbClr val="0065A1"/>
                </a:solidFill>
              </a:defRPr>
            </a:lvl1pPr>
            <a:lvl2pPr marL="685800" indent="-228600">
              <a:buClr>
                <a:schemeClr val="accent1"/>
              </a:buClr>
              <a:buFont typeface="Arial" panose="020B0604020202020204" pitchFamily="34" charset="0"/>
              <a:buChar char="–"/>
              <a:defRPr>
                <a:solidFill>
                  <a:srgbClr val="0065A1"/>
                </a:solidFill>
              </a:defRPr>
            </a:lvl2pPr>
            <a:lvl3pPr marL="1143000" indent="-228600">
              <a:buClr>
                <a:schemeClr val="accent1"/>
              </a:buClr>
              <a:buFont typeface="Arial" panose="020B0604020202020204" pitchFamily="34" charset="0"/>
              <a:buChar char="–"/>
              <a:defRPr>
                <a:solidFill>
                  <a:srgbClr val="0065A1"/>
                </a:solidFill>
              </a:defRPr>
            </a:lvl3pPr>
            <a:lvl4pPr marL="1600200" indent="-228600">
              <a:buClr>
                <a:schemeClr val="accent1"/>
              </a:buClr>
              <a:buFont typeface="Arial" panose="020B0604020202020204" pitchFamily="34" charset="0"/>
              <a:buChar char="–"/>
              <a:defRPr>
                <a:solidFill>
                  <a:srgbClr val="0065A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Content Placeholder 3">
            <a:extLst>
              <a:ext uri="{FF2B5EF4-FFF2-40B4-BE49-F238E27FC236}">
                <a16:creationId xmlns:a16="http://schemas.microsoft.com/office/drawing/2014/main" id="{DAECCA58-AD67-EA4F-A4FA-99791451B3E6}"/>
              </a:ext>
            </a:extLst>
          </p:cNvPr>
          <p:cNvSpPr>
            <a:spLocks noGrp="1"/>
          </p:cNvSpPr>
          <p:nvPr>
            <p:ph sz="half" idx="2"/>
          </p:nvPr>
        </p:nvSpPr>
        <p:spPr>
          <a:xfrm>
            <a:off x="6125050" y="1825537"/>
            <a:ext cx="5185444" cy="4118062"/>
          </a:xfrm>
        </p:spPr>
        <p:txBody>
          <a:bodyPr/>
          <a:lstStyle>
            <a:lvl1pPr>
              <a:defRPr>
                <a:solidFill>
                  <a:srgbClr val="0065A1"/>
                </a:solidFill>
              </a:defRPr>
            </a:lvl1pPr>
            <a:lvl2pPr>
              <a:defRPr>
                <a:solidFill>
                  <a:srgbClr val="0065A1"/>
                </a:solidFill>
              </a:defRPr>
            </a:lvl2pPr>
            <a:lvl3pPr>
              <a:defRPr>
                <a:solidFill>
                  <a:srgbClr val="0065A1"/>
                </a:solidFill>
              </a:defRPr>
            </a:lvl3pPr>
            <a:lvl4pPr>
              <a:defRPr>
                <a:solidFill>
                  <a:srgbClr val="0065A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Slide Number Placeholder 6">
            <a:extLst>
              <a:ext uri="{FF2B5EF4-FFF2-40B4-BE49-F238E27FC236}">
                <a16:creationId xmlns:a16="http://schemas.microsoft.com/office/drawing/2014/main" id="{7A31250A-507C-0541-83DD-0C646C2FC4AE}"/>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6" name="Footer Placeholder 5">
            <a:extLst>
              <a:ext uri="{FF2B5EF4-FFF2-40B4-BE49-F238E27FC236}">
                <a16:creationId xmlns:a16="http://schemas.microsoft.com/office/drawing/2014/main" id="{DD6E2F13-A82A-0A4B-8585-9BF9E5C68694}"/>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5" name="Date Placeholder 4">
            <a:extLst>
              <a:ext uri="{FF2B5EF4-FFF2-40B4-BE49-F238E27FC236}">
                <a16:creationId xmlns:a16="http://schemas.microsoft.com/office/drawing/2014/main" id="{12B79709-C1B2-234A-869F-2AF3589D0AF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406557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kaksi palsta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8BD05DF-C933-6F4E-B54C-8EC741E5751F}"/>
              </a:ext>
            </a:extLst>
          </p:cNvPr>
          <p:cNvSpPr>
            <a:spLocks noGrp="1"/>
          </p:cNvSpPr>
          <p:nvPr>
            <p:ph type="title" hasCustomPrompt="1"/>
          </p:nvPr>
        </p:nvSpPr>
        <p:spPr>
          <a:xfrm>
            <a:off x="796926" y="365125"/>
            <a:ext cx="10509982" cy="1325563"/>
          </a:xfrm>
        </p:spPr>
        <p:txBody>
          <a:bodyPr anchor="b" anchorCtr="0"/>
          <a:lstStyle>
            <a:lvl1pPr>
              <a:defRPr b="1"/>
            </a:lvl1pPr>
          </a:lstStyle>
          <a:p>
            <a:r>
              <a:rPr lang="en-US" dirty="0" err="1"/>
              <a:t>Otsikko</a:t>
            </a:r>
            <a:endParaRPr lang="fi-FI" dirty="0"/>
          </a:p>
        </p:txBody>
      </p:sp>
      <p:sp>
        <p:nvSpPr>
          <p:cNvPr id="3" name="Content Placeholder 2">
            <a:extLst>
              <a:ext uri="{FF2B5EF4-FFF2-40B4-BE49-F238E27FC236}">
                <a16:creationId xmlns:a16="http://schemas.microsoft.com/office/drawing/2014/main" id="{D32DDB0F-1C8A-0F4E-A56A-C944E46ED2C1}"/>
              </a:ext>
            </a:extLst>
          </p:cNvPr>
          <p:cNvSpPr>
            <a:spLocks noGrp="1"/>
          </p:cNvSpPr>
          <p:nvPr>
            <p:ph sz="half" idx="1"/>
          </p:nvPr>
        </p:nvSpPr>
        <p:spPr>
          <a:xfrm>
            <a:off x="796217" y="1825624"/>
            <a:ext cx="5181600" cy="411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Content Placeholder 3">
            <a:extLst>
              <a:ext uri="{FF2B5EF4-FFF2-40B4-BE49-F238E27FC236}">
                <a16:creationId xmlns:a16="http://schemas.microsoft.com/office/drawing/2014/main" id="{DAECCA58-AD67-EA4F-A4FA-99791451B3E6}"/>
              </a:ext>
            </a:extLst>
          </p:cNvPr>
          <p:cNvSpPr>
            <a:spLocks noGrp="1"/>
          </p:cNvSpPr>
          <p:nvPr>
            <p:ph sz="half" idx="2"/>
          </p:nvPr>
        </p:nvSpPr>
        <p:spPr>
          <a:xfrm>
            <a:off x="6125308" y="1825537"/>
            <a:ext cx="5181600" cy="41180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Slide Number Placeholder 6">
            <a:extLst>
              <a:ext uri="{FF2B5EF4-FFF2-40B4-BE49-F238E27FC236}">
                <a16:creationId xmlns:a16="http://schemas.microsoft.com/office/drawing/2014/main" id="{0D7F2BE6-A0EE-254C-A680-A0F9A73CAFEB}"/>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6" name="Footer Placeholder 5">
            <a:extLst>
              <a:ext uri="{FF2B5EF4-FFF2-40B4-BE49-F238E27FC236}">
                <a16:creationId xmlns:a16="http://schemas.microsoft.com/office/drawing/2014/main" id="{DD6E2F13-A82A-0A4B-8585-9BF9E5C68694}"/>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5" name="Date Placeholder 4">
            <a:extLst>
              <a:ext uri="{FF2B5EF4-FFF2-40B4-BE49-F238E27FC236}">
                <a16:creationId xmlns:a16="http://schemas.microsoft.com/office/drawing/2014/main" id="{12B79709-C1B2-234A-869F-2AF3589D0AF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118329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ja kaksi palsta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BDCA2BF-29E1-0944-A8ED-7215373BEEA5}"/>
              </a:ext>
            </a:extLst>
          </p:cNvPr>
          <p:cNvSpPr>
            <a:spLocks noGrp="1"/>
          </p:cNvSpPr>
          <p:nvPr>
            <p:ph type="title" hasCustomPrompt="1"/>
          </p:nvPr>
        </p:nvSpPr>
        <p:spPr>
          <a:xfrm>
            <a:off x="796926" y="365125"/>
            <a:ext cx="10509982" cy="1325563"/>
          </a:xfrm>
        </p:spPr>
        <p:txBody>
          <a:bodyPr anchor="b" anchorCtr="0"/>
          <a:lstStyle>
            <a:lvl1pPr>
              <a:defRPr b="1"/>
            </a:lvl1pPr>
          </a:lstStyle>
          <a:p>
            <a:r>
              <a:rPr lang="en-US" dirty="0" err="1"/>
              <a:t>Otsikko</a:t>
            </a:r>
            <a:endParaRPr lang="fi-FI" dirty="0"/>
          </a:p>
        </p:txBody>
      </p:sp>
      <p:sp>
        <p:nvSpPr>
          <p:cNvPr id="11" name="Content Placeholder 2">
            <a:extLst>
              <a:ext uri="{FF2B5EF4-FFF2-40B4-BE49-F238E27FC236}">
                <a16:creationId xmlns:a16="http://schemas.microsoft.com/office/drawing/2014/main" id="{5895E20C-F870-134F-AA4A-F29890BA7B24}"/>
              </a:ext>
            </a:extLst>
          </p:cNvPr>
          <p:cNvSpPr>
            <a:spLocks noGrp="1"/>
          </p:cNvSpPr>
          <p:nvPr>
            <p:ph sz="half" idx="1"/>
          </p:nvPr>
        </p:nvSpPr>
        <p:spPr>
          <a:xfrm>
            <a:off x="796217" y="1825624"/>
            <a:ext cx="5181600" cy="411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Content Placeholder 3">
            <a:extLst>
              <a:ext uri="{FF2B5EF4-FFF2-40B4-BE49-F238E27FC236}">
                <a16:creationId xmlns:a16="http://schemas.microsoft.com/office/drawing/2014/main" id="{C3B3DBE9-F0BE-BC41-AEB7-4103BF893950}"/>
              </a:ext>
            </a:extLst>
          </p:cNvPr>
          <p:cNvSpPr>
            <a:spLocks noGrp="1"/>
          </p:cNvSpPr>
          <p:nvPr>
            <p:ph sz="half" idx="2"/>
          </p:nvPr>
        </p:nvSpPr>
        <p:spPr>
          <a:xfrm>
            <a:off x="6125308" y="1825537"/>
            <a:ext cx="5181600" cy="41180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5" name="Slide Number Placeholder 6">
            <a:extLst>
              <a:ext uri="{FF2B5EF4-FFF2-40B4-BE49-F238E27FC236}">
                <a16:creationId xmlns:a16="http://schemas.microsoft.com/office/drawing/2014/main" id="{C993F0CB-73A3-7C43-91FB-C5CC6561295C}"/>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360197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C05B-83EB-664F-8202-6DB1FEB76ACF}"/>
              </a:ext>
            </a:extLst>
          </p:cNvPr>
          <p:cNvSpPr>
            <a:spLocks noGrp="1"/>
          </p:cNvSpPr>
          <p:nvPr>
            <p:ph type="title" hasCustomPrompt="1"/>
          </p:nvPr>
        </p:nvSpPr>
        <p:spPr>
          <a:xfrm>
            <a:off x="796926" y="365125"/>
            <a:ext cx="9823178" cy="1325563"/>
          </a:xfrm>
        </p:spPr>
        <p:txBody>
          <a:bodyPr anchor="b" anchorCtr="0"/>
          <a:lstStyle>
            <a:lvl1pPr>
              <a:defRPr b="1"/>
            </a:lvl1pPr>
          </a:lstStyle>
          <a:p>
            <a:r>
              <a:rPr lang="en-US" dirty="0" err="1"/>
              <a:t>Otsikko</a:t>
            </a:r>
            <a:endParaRPr lang="fi-FI" dirty="0"/>
          </a:p>
        </p:txBody>
      </p:sp>
      <p:sp>
        <p:nvSpPr>
          <p:cNvPr id="3" name="Content Placeholder 2">
            <a:extLst>
              <a:ext uri="{FF2B5EF4-FFF2-40B4-BE49-F238E27FC236}">
                <a16:creationId xmlns:a16="http://schemas.microsoft.com/office/drawing/2014/main" id="{88B176F8-8AD4-464A-BDD7-2972518A215C}"/>
              </a:ext>
            </a:extLst>
          </p:cNvPr>
          <p:cNvSpPr>
            <a:spLocks noGrp="1"/>
          </p:cNvSpPr>
          <p:nvPr>
            <p:ph idx="1"/>
          </p:nvPr>
        </p:nvSpPr>
        <p:spPr>
          <a:xfrm>
            <a:off x="796926" y="1825625"/>
            <a:ext cx="9823178" cy="4117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Slide Number Placeholder 6">
            <a:extLst>
              <a:ext uri="{FF2B5EF4-FFF2-40B4-BE49-F238E27FC236}">
                <a16:creationId xmlns:a16="http://schemas.microsoft.com/office/drawing/2014/main" id="{C993F0CB-73A3-7C43-91FB-C5CC6561295C}"/>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406326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C05B-83EB-664F-8202-6DB1FEB76ACF}"/>
              </a:ext>
            </a:extLst>
          </p:cNvPr>
          <p:cNvSpPr>
            <a:spLocks noGrp="1"/>
          </p:cNvSpPr>
          <p:nvPr>
            <p:ph type="title" hasCustomPrompt="1"/>
          </p:nvPr>
        </p:nvSpPr>
        <p:spPr>
          <a:xfrm>
            <a:off x="796926" y="365125"/>
            <a:ext cx="9823178" cy="1325563"/>
          </a:xfrm>
        </p:spPr>
        <p:txBody>
          <a:bodyPr anchor="b" anchorCtr="0"/>
          <a:lstStyle>
            <a:lvl1pPr>
              <a:defRPr b="1">
                <a:solidFill>
                  <a:schemeClr val="bg1"/>
                </a:solidFill>
              </a:defRPr>
            </a:lvl1pPr>
          </a:lstStyle>
          <a:p>
            <a:r>
              <a:rPr lang="en-US" dirty="0" err="1"/>
              <a:t>Otsikko</a:t>
            </a:r>
            <a:endParaRPr lang="fi-FI" dirty="0"/>
          </a:p>
        </p:txBody>
      </p:sp>
      <p:sp>
        <p:nvSpPr>
          <p:cNvPr id="3" name="Content Placeholder 2">
            <a:extLst>
              <a:ext uri="{FF2B5EF4-FFF2-40B4-BE49-F238E27FC236}">
                <a16:creationId xmlns:a16="http://schemas.microsoft.com/office/drawing/2014/main" id="{88B176F8-8AD4-464A-BDD7-2972518A215C}"/>
              </a:ext>
            </a:extLst>
          </p:cNvPr>
          <p:cNvSpPr>
            <a:spLocks noGrp="1"/>
          </p:cNvSpPr>
          <p:nvPr>
            <p:ph idx="1"/>
          </p:nvPr>
        </p:nvSpPr>
        <p:spPr>
          <a:xfrm>
            <a:off x="796926" y="1825625"/>
            <a:ext cx="9823178" cy="411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Slide Number Placeholder 6">
            <a:extLst>
              <a:ext uri="{FF2B5EF4-FFF2-40B4-BE49-F238E27FC236}">
                <a16:creationId xmlns:a16="http://schemas.microsoft.com/office/drawing/2014/main" id="{09EE59DA-6813-CE4E-B973-D7B640491E01}"/>
              </a:ext>
              <a:ext uri="{C183D7F6-B498-43B3-948B-1728B52AA6E4}">
                <adec:decorative xmlns:adec="http://schemas.microsoft.com/office/drawing/2017/decorative" val="1"/>
              </a:ext>
            </a:extLst>
          </p:cNvPr>
          <p:cNvSpPr>
            <a:spLocks noGrp="1"/>
          </p:cNvSpPr>
          <p:nvPr>
            <p:ph type="sldNum" sz="quarter" idx="12"/>
          </p:nvPr>
        </p:nvSpPr>
        <p:spPr>
          <a:xfrm>
            <a:off x="8350292" y="6372529"/>
            <a:ext cx="445736" cy="365125"/>
          </a:xfrm>
          <a:prstGeom prst="rect">
            <a:avLst/>
          </a:prstGeom>
        </p:spPr>
        <p:txBody>
          <a:bodyPr/>
          <a:lstStyle/>
          <a:p>
            <a:fld id="{7C9DB053-BC39-5645-941A-EDB0DEC7708B}" type="slidenum">
              <a:rPr lang="fi-FI" smtClean="0"/>
              <a:t>‹#›</a:t>
            </a:fld>
            <a:endParaRPr lang="fi-FI" dirty="0"/>
          </a:p>
        </p:txBody>
      </p:sp>
      <p:sp>
        <p:nvSpPr>
          <p:cNvPr id="5" name="Footer Placeholder 4">
            <a:extLst>
              <a:ext uri="{FF2B5EF4-FFF2-40B4-BE49-F238E27FC236}">
                <a16:creationId xmlns:a16="http://schemas.microsoft.com/office/drawing/2014/main" id="{BFB9C1FD-CCBC-8945-83C6-3EB9AE46D39B}"/>
              </a:ext>
              <a:ext uri="{C183D7F6-B498-43B3-948B-1728B52AA6E4}">
                <adec:decorative xmlns:adec="http://schemas.microsoft.com/office/drawing/2017/decorative" val="1"/>
              </a:ext>
            </a:extLst>
          </p:cNvPr>
          <p:cNvSpPr>
            <a:spLocks noGrp="1"/>
          </p:cNvSpPr>
          <p:nvPr>
            <p:ph type="ftr" sz="quarter" idx="11"/>
          </p:nvPr>
        </p:nvSpPr>
        <p:spPr>
          <a:xfrm>
            <a:off x="2603616" y="6356350"/>
            <a:ext cx="4667737" cy="365125"/>
          </a:xfrm>
          <a:prstGeom prst="rect">
            <a:avLst/>
          </a:prstGeom>
        </p:spPr>
        <p:txBody>
          <a:bodyPr/>
          <a:lstStyle>
            <a:lvl1pPr>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2848E532-8EB6-A64A-9BF8-FBD668262460}"/>
              </a:ext>
              <a:ext uri="{C183D7F6-B498-43B3-948B-1728B52AA6E4}">
                <adec:decorative xmlns:adec="http://schemas.microsoft.com/office/drawing/2017/decorative" val="1"/>
              </a:ext>
            </a:extLst>
          </p:cNvPr>
          <p:cNvSpPr>
            <a:spLocks noGrp="1"/>
          </p:cNvSpPr>
          <p:nvPr>
            <p:ph type="dt" sz="half" idx="10"/>
          </p:nvPr>
        </p:nvSpPr>
        <p:spPr>
          <a:xfrm>
            <a:off x="838200" y="6356350"/>
            <a:ext cx="1765416" cy="365125"/>
          </a:xfrm>
          <a:prstGeom prst="rect">
            <a:avLst/>
          </a:prstGeom>
        </p:spPr>
        <p:txBody>
          <a:bodyPr/>
          <a:lstStyle/>
          <a:p>
            <a:r>
              <a:rPr lang="fi-FI"/>
              <a:t>3.2.2021</a:t>
            </a:r>
            <a:endParaRPr lang="fi-FI" dirty="0"/>
          </a:p>
        </p:txBody>
      </p:sp>
    </p:spTree>
    <p:extLst>
      <p:ext uri="{BB962C8B-B14F-4D97-AF65-F5344CB8AC3E}">
        <p14:creationId xmlns:p14="http://schemas.microsoft.com/office/powerpoint/2010/main" val="394351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E6856-4C57-B440-B26E-DB1A92D47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1287B4C7-AE40-D24D-8781-74BC86E9E351}"/>
              </a:ext>
            </a:extLst>
          </p:cNvPr>
          <p:cNvSpPr>
            <a:spLocks noGrp="1"/>
          </p:cNvSpPr>
          <p:nvPr>
            <p:ph type="body" idx="1"/>
          </p:nvPr>
        </p:nvSpPr>
        <p:spPr>
          <a:xfrm>
            <a:off x="838200" y="1825625"/>
            <a:ext cx="10515600" cy="4351338"/>
          </a:xfrm>
          <a:prstGeom prst="rect">
            <a:avLst/>
          </a:prstGeom>
        </p:spPr>
        <p:txBody>
          <a:bodyPr vert="horz" lIns="9000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09F9930A-31DF-A244-A64E-E4D43F6C6F43}"/>
              </a:ext>
              <a:ext uri="{C183D7F6-B498-43B3-948B-1728B52AA6E4}">
                <adec:decorative xmlns:adec="http://schemas.microsoft.com/office/drawing/2017/decorative" val="1"/>
              </a:ext>
            </a:extLst>
          </p:cNvPr>
          <p:cNvSpPr>
            <a:spLocks noGrp="1"/>
          </p:cNvSpPr>
          <p:nvPr>
            <p:ph type="sldNum" sz="quarter" idx="4"/>
          </p:nvPr>
        </p:nvSpPr>
        <p:spPr>
          <a:xfrm>
            <a:off x="8193069" y="6372529"/>
            <a:ext cx="445736" cy="365125"/>
          </a:xfrm>
          <a:prstGeom prst="rect">
            <a:avLst/>
          </a:prstGeom>
        </p:spPr>
        <p:txBody>
          <a:bodyPr vert="horz" lIns="91440" tIns="45720" rIns="91440" bIns="45720" rtlCol="0" anchor="ctr"/>
          <a:lstStyle>
            <a:lvl1pPr algn="r">
              <a:defRPr sz="1200">
                <a:solidFill>
                  <a:srgbClr val="0065A1"/>
                </a:solidFill>
              </a:defRPr>
            </a:lvl1pPr>
          </a:lstStyle>
          <a:p>
            <a:fld id="{7C9DB053-BC39-5645-941A-EDB0DEC7708B}" type="slidenum">
              <a:rPr lang="fi-FI" smtClean="0"/>
              <a:pPr/>
              <a:t>‹#›</a:t>
            </a:fld>
            <a:endParaRPr lang="fi-FI" dirty="0"/>
          </a:p>
        </p:txBody>
      </p:sp>
      <p:sp>
        <p:nvSpPr>
          <p:cNvPr id="5" name="Footer Placeholder 4">
            <a:extLst>
              <a:ext uri="{FF2B5EF4-FFF2-40B4-BE49-F238E27FC236}">
                <a16:creationId xmlns:a16="http://schemas.microsoft.com/office/drawing/2014/main" id="{22E4078B-0E7E-B142-878E-1269235309C1}"/>
              </a:ext>
              <a:ext uri="{C183D7F6-B498-43B3-948B-1728B52AA6E4}">
                <adec:decorative xmlns:adec="http://schemas.microsoft.com/office/drawing/2017/decorative" val="1"/>
              </a:ext>
            </a:extLst>
          </p:cNvPr>
          <p:cNvSpPr>
            <a:spLocks noGrp="1"/>
          </p:cNvSpPr>
          <p:nvPr>
            <p:ph type="ftr" sz="quarter" idx="3"/>
          </p:nvPr>
        </p:nvSpPr>
        <p:spPr>
          <a:xfrm>
            <a:off x="2603616" y="6356350"/>
            <a:ext cx="4667737" cy="365125"/>
          </a:xfrm>
          <a:prstGeom prst="rect">
            <a:avLst/>
          </a:prstGeom>
        </p:spPr>
        <p:txBody>
          <a:bodyPr vert="horz" lIns="91440" tIns="45720" rIns="91440" bIns="45720" rtlCol="0" anchor="ctr"/>
          <a:lstStyle>
            <a:lvl1pPr algn="ctr">
              <a:defRPr sz="1200">
                <a:solidFill>
                  <a:srgbClr val="0065A1"/>
                </a:solidFill>
              </a:defRPr>
            </a:lvl1pPr>
          </a:lstStyle>
          <a:p>
            <a:r>
              <a:rPr lang="fi-FI"/>
              <a:t>Tarja Nieminen               © Tilastokeskus</a:t>
            </a:r>
            <a:endParaRPr lang="fi-FI" dirty="0"/>
          </a:p>
        </p:txBody>
      </p:sp>
      <p:sp>
        <p:nvSpPr>
          <p:cNvPr id="4" name="Date Placeholder 3">
            <a:extLst>
              <a:ext uri="{FF2B5EF4-FFF2-40B4-BE49-F238E27FC236}">
                <a16:creationId xmlns:a16="http://schemas.microsoft.com/office/drawing/2014/main" id="{3D1B4AB7-FB4C-C940-B0FD-45D285F32DFD}"/>
              </a:ext>
              <a:ext uri="{C183D7F6-B498-43B3-948B-1728B52AA6E4}">
                <adec:decorative xmlns:adec="http://schemas.microsoft.com/office/drawing/2017/decorative" val="1"/>
              </a:ext>
            </a:extLst>
          </p:cNvPr>
          <p:cNvSpPr>
            <a:spLocks noGrp="1"/>
          </p:cNvSpPr>
          <p:nvPr>
            <p:ph type="dt" sz="half" idx="2"/>
          </p:nvPr>
        </p:nvSpPr>
        <p:spPr>
          <a:xfrm>
            <a:off x="838200" y="6356350"/>
            <a:ext cx="1765416" cy="365125"/>
          </a:xfrm>
          <a:prstGeom prst="rect">
            <a:avLst/>
          </a:prstGeom>
        </p:spPr>
        <p:txBody>
          <a:bodyPr vert="horz" lIns="91440" tIns="45720" rIns="91440" bIns="45720" rtlCol="0" anchor="ctr"/>
          <a:lstStyle>
            <a:lvl1pPr algn="l">
              <a:defRPr sz="1200">
                <a:solidFill>
                  <a:srgbClr val="0065A1"/>
                </a:solidFill>
              </a:defRPr>
            </a:lvl1pPr>
          </a:lstStyle>
          <a:p>
            <a:r>
              <a:rPr lang="fi-FI"/>
              <a:t>3.2.2021</a:t>
            </a:r>
            <a:endParaRPr lang="fi-FI" dirty="0"/>
          </a:p>
        </p:txBody>
      </p:sp>
      <p:pic>
        <p:nvPicPr>
          <p:cNvPr id="7" name="Graphic 12">
            <a:extLst>
              <a:ext uri="{FF2B5EF4-FFF2-40B4-BE49-F238E27FC236}">
                <a16:creationId xmlns:a16="http://schemas.microsoft.com/office/drawing/2014/main" id="{090A93F5-9FEF-47D7-BC83-D11AE3832BAF}"/>
              </a:ext>
              <a:ext uri="{C183D7F6-B498-43B3-948B-1728B52AA6E4}">
                <adec:decorative xmlns:adec="http://schemas.microsoft.com/office/drawing/2017/decorative" val="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035444" y="6346945"/>
            <a:ext cx="1526387" cy="374530"/>
          </a:xfrm>
          <a:prstGeom prst="rect">
            <a:avLst/>
          </a:prstGeom>
        </p:spPr>
      </p:pic>
    </p:spTree>
    <p:extLst>
      <p:ext uri="{BB962C8B-B14F-4D97-AF65-F5344CB8AC3E}">
        <p14:creationId xmlns:p14="http://schemas.microsoft.com/office/powerpoint/2010/main" val="4250395524"/>
      </p:ext>
    </p:extLst>
  </p:cSld>
  <p:clrMap bg1="lt1" tx1="dk1" bg2="lt2" tx2="dk2" accent1="accent1" accent2="accent2" accent3="accent3" accent4="accent4" accent5="accent5" accent6="accent6" hlink="hlink" folHlink="folHlink"/>
  <p:sldLayoutIdLst>
    <p:sldLayoutId id="2147483748" r:id="rId1"/>
    <p:sldLayoutId id="2147483754" r:id="rId2"/>
    <p:sldLayoutId id="2147483750" r:id="rId3"/>
    <p:sldLayoutId id="2147483749" r:id="rId4"/>
    <p:sldLayoutId id="2147483778" r:id="rId5"/>
    <p:sldLayoutId id="2147483751" r:id="rId6"/>
    <p:sldLayoutId id="2147483752" r:id="rId7"/>
    <p:sldLayoutId id="2147483753" r:id="rId8"/>
    <p:sldLayoutId id="2147483755" r:id="rId9"/>
    <p:sldLayoutId id="2147483757" r:id="rId10"/>
    <p:sldLayoutId id="2147483756" r:id="rId11"/>
    <p:sldLayoutId id="2147483758" r:id="rId12"/>
    <p:sldLayoutId id="2147483760" r:id="rId13"/>
    <p:sldLayoutId id="2147483759" r:id="rId14"/>
    <p:sldLayoutId id="2147483761" r:id="rId15"/>
    <p:sldLayoutId id="2147483763" r:id="rId16"/>
    <p:sldLayoutId id="2147483762" r:id="rId17"/>
    <p:sldLayoutId id="2147483764" r:id="rId18"/>
    <p:sldLayoutId id="2147483765" r:id="rId19"/>
    <p:sldLayoutId id="2147483766" r:id="rId20"/>
    <p:sldLayoutId id="2147483767" r:id="rId21"/>
    <p:sldLayoutId id="2147483661" r:id="rId22"/>
    <p:sldLayoutId id="2147483769" r:id="rId23"/>
    <p:sldLayoutId id="2147483777" r:id="rId24"/>
    <p:sldLayoutId id="2147483776" r:id="rId25"/>
    <p:sldLayoutId id="2147483775" r:id="rId26"/>
    <p:sldLayoutId id="2147483770" r:id="rId27"/>
    <p:sldLayoutId id="2147483771" r:id="rId28"/>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at.fi/tup/maahanmuutto/kasitteet-ja-maaritelma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tat.fi/tietotrendit/blogit/2016/paaseeko-maahanmuuttajuudesta-ikina-eroon/" TargetMode="External"/><Relationship Id="rId4" Type="http://schemas.openxmlformats.org/officeDocument/2006/relationships/hyperlink" Target="https://migri.fi/sanast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eurostat/web/lfs/data/databa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606478-7F3E-496D-B821-798A97C5C1B4}"/>
              </a:ext>
            </a:extLst>
          </p:cNvPr>
          <p:cNvSpPr>
            <a:spLocks noGrp="1"/>
          </p:cNvSpPr>
          <p:nvPr>
            <p:ph type="title"/>
          </p:nvPr>
        </p:nvSpPr>
        <p:spPr>
          <a:xfrm>
            <a:off x="813486" y="1067186"/>
            <a:ext cx="8095736" cy="1952851"/>
          </a:xfrm>
        </p:spPr>
        <p:txBody>
          <a:bodyPr>
            <a:normAutofit/>
          </a:bodyPr>
          <a:lstStyle/>
          <a:p>
            <a:r>
              <a:rPr lang="fi-FI" sz="5400" dirty="0"/>
              <a:t>Ulkomaalaistaustaisten työllistyminen</a:t>
            </a:r>
          </a:p>
        </p:txBody>
      </p:sp>
      <p:sp>
        <p:nvSpPr>
          <p:cNvPr id="3" name="Tekstin paikkamerkki 2">
            <a:extLst>
              <a:ext uri="{FF2B5EF4-FFF2-40B4-BE49-F238E27FC236}">
                <a16:creationId xmlns:a16="http://schemas.microsoft.com/office/drawing/2014/main" id="{66DC7AA5-5E47-4AA2-A02E-AE2942CD5941}"/>
              </a:ext>
            </a:extLst>
          </p:cNvPr>
          <p:cNvSpPr>
            <a:spLocks noGrp="1"/>
          </p:cNvSpPr>
          <p:nvPr>
            <p:ph type="body" sz="quarter" idx="13"/>
          </p:nvPr>
        </p:nvSpPr>
        <p:spPr>
          <a:xfrm>
            <a:off x="812800" y="4387362"/>
            <a:ext cx="8096250" cy="749414"/>
          </a:xfrm>
        </p:spPr>
        <p:txBody>
          <a:bodyPr>
            <a:noAutofit/>
          </a:bodyPr>
          <a:lstStyle/>
          <a:p>
            <a:r>
              <a:rPr lang="fi-FI" sz="1400" dirty="0"/>
              <a:t>3.2.2021</a:t>
            </a:r>
            <a:endParaRPr lang="fi-FI" sz="1400" b="1" dirty="0"/>
          </a:p>
          <a:p>
            <a:r>
              <a:rPr lang="fi-FI" sz="1400" b="1" dirty="0"/>
              <a:t>Maa­han­muut­ta­jao­pis­ke­li­jan ääni - näkökulmia opintoihin ja työelämään suomessa - tutkimus- ja ke­hit­tä­mis­ra­por­tin jul­kis­ta­mis­ti­lai­suus</a:t>
            </a:r>
          </a:p>
          <a:p>
            <a:r>
              <a:rPr lang="fi-FI" sz="1400" dirty="0"/>
              <a:t> </a:t>
            </a:r>
          </a:p>
        </p:txBody>
      </p:sp>
      <p:sp>
        <p:nvSpPr>
          <p:cNvPr id="4" name="Dian numeron paikkamerkki 3">
            <a:extLst>
              <a:ext uri="{FF2B5EF4-FFF2-40B4-BE49-F238E27FC236}">
                <a16:creationId xmlns:a16="http://schemas.microsoft.com/office/drawing/2014/main" id="{3FF7C7F7-E640-45B2-ACC1-A646D4EB015D}"/>
              </a:ext>
            </a:extLst>
          </p:cNvPr>
          <p:cNvSpPr>
            <a:spLocks noGrp="1"/>
          </p:cNvSpPr>
          <p:nvPr>
            <p:ph type="sldNum" sz="quarter" idx="16"/>
          </p:nvPr>
        </p:nvSpPr>
        <p:spPr/>
        <p:txBody>
          <a:bodyPr/>
          <a:lstStyle/>
          <a:p>
            <a:fld id="{7C9DB053-BC39-5645-941A-EDB0DEC7708B}" type="slidenum">
              <a:rPr lang="fi-FI" smtClean="0"/>
              <a:pPr/>
              <a:t>1</a:t>
            </a:fld>
            <a:endParaRPr lang="fi-FI" dirty="0"/>
          </a:p>
        </p:txBody>
      </p:sp>
      <p:sp>
        <p:nvSpPr>
          <p:cNvPr id="5" name="Päivämäärän paikkamerkki 4">
            <a:extLst>
              <a:ext uri="{FF2B5EF4-FFF2-40B4-BE49-F238E27FC236}">
                <a16:creationId xmlns:a16="http://schemas.microsoft.com/office/drawing/2014/main" id="{7C29C34D-B2C4-43EE-BBCE-24F05C849C53}"/>
              </a:ext>
            </a:extLst>
          </p:cNvPr>
          <p:cNvSpPr>
            <a:spLocks noGrp="1"/>
          </p:cNvSpPr>
          <p:nvPr>
            <p:ph type="dt" sz="half" idx="14"/>
          </p:nvPr>
        </p:nvSpPr>
        <p:spPr/>
        <p:txBody>
          <a:bodyPr/>
          <a:lstStyle/>
          <a:p>
            <a:r>
              <a:rPr lang="fi-FI"/>
              <a:t>3.2.2021</a:t>
            </a:r>
            <a:endParaRPr lang="fi-FI" dirty="0"/>
          </a:p>
        </p:txBody>
      </p:sp>
      <p:sp>
        <p:nvSpPr>
          <p:cNvPr id="6" name="Alatunnisteen paikkamerkki 5">
            <a:extLst>
              <a:ext uri="{FF2B5EF4-FFF2-40B4-BE49-F238E27FC236}">
                <a16:creationId xmlns:a16="http://schemas.microsoft.com/office/drawing/2014/main" id="{6421B6FF-8FAE-4B8B-A0D7-F90D6D24AF9F}"/>
              </a:ext>
            </a:extLst>
          </p:cNvPr>
          <p:cNvSpPr>
            <a:spLocks noGrp="1"/>
          </p:cNvSpPr>
          <p:nvPr>
            <p:ph type="ftr" sz="quarter" idx="15"/>
          </p:nvPr>
        </p:nvSpPr>
        <p:spPr/>
        <p:txBody>
          <a:bodyPr/>
          <a:lstStyle/>
          <a:p>
            <a:r>
              <a:rPr lang="fi-FI" dirty="0"/>
              <a:t>Tarja Nieminen               © Tilastokeskus</a:t>
            </a:r>
          </a:p>
        </p:txBody>
      </p:sp>
    </p:spTree>
    <p:extLst>
      <p:ext uri="{BB962C8B-B14F-4D97-AF65-F5344CB8AC3E}">
        <p14:creationId xmlns:p14="http://schemas.microsoft.com/office/powerpoint/2010/main" val="378281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CEB16E-460E-4D8C-BFE1-FDBFFCDD1D7C}"/>
              </a:ext>
            </a:extLst>
          </p:cNvPr>
          <p:cNvSpPr>
            <a:spLocks noGrp="1"/>
          </p:cNvSpPr>
          <p:nvPr>
            <p:ph type="title"/>
          </p:nvPr>
        </p:nvSpPr>
        <p:spPr/>
        <p:txBody>
          <a:bodyPr/>
          <a:lstStyle/>
          <a:p>
            <a:r>
              <a:rPr lang="fi-FI" dirty="0"/>
              <a:t>Kielitaito sukupuolen mukaan</a:t>
            </a:r>
            <a:br>
              <a:rPr lang="fi-FI" dirty="0"/>
            </a:br>
            <a:r>
              <a:rPr lang="fi-FI" sz="2000" dirty="0"/>
              <a:t>Ulkomailla syntynyt ulkomaalaistaustainen 15–64-vuotias väestö vuonna 2014</a:t>
            </a:r>
          </a:p>
        </p:txBody>
      </p:sp>
      <p:sp>
        <p:nvSpPr>
          <p:cNvPr id="3" name="Dian numeron paikkamerkki 2">
            <a:extLst>
              <a:ext uri="{FF2B5EF4-FFF2-40B4-BE49-F238E27FC236}">
                <a16:creationId xmlns:a16="http://schemas.microsoft.com/office/drawing/2014/main" id="{E5B79E50-CDFF-4149-AE7E-1474FBBB8302}"/>
              </a:ext>
            </a:extLst>
          </p:cNvPr>
          <p:cNvSpPr>
            <a:spLocks noGrp="1"/>
          </p:cNvSpPr>
          <p:nvPr>
            <p:ph type="sldNum" sz="quarter" idx="12"/>
          </p:nvPr>
        </p:nvSpPr>
        <p:spPr/>
        <p:txBody>
          <a:bodyPr/>
          <a:lstStyle/>
          <a:p>
            <a:fld id="{7C9DB053-BC39-5645-941A-EDB0DEC7708B}" type="slidenum">
              <a:rPr lang="fi-FI" smtClean="0"/>
              <a:t>10</a:t>
            </a:fld>
            <a:endParaRPr lang="fi-FI" dirty="0"/>
          </a:p>
        </p:txBody>
      </p:sp>
      <p:sp>
        <p:nvSpPr>
          <p:cNvPr id="4" name="Alatunnisteen paikkamerkki 3">
            <a:extLst>
              <a:ext uri="{FF2B5EF4-FFF2-40B4-BE49-F238E27FC236}">
                <a16:creationId xmlns:a16="http://schemas.microsoft.com/office/drawing/2014/main" id="{1D39C5D3-7ED7-4459-A402-E38C363625D0}"/>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019F5566-AF96-46AE-BDD4-E5A34728AD51}"/>
              </a:ext>
            </a:extLst>
          </p:cNvPr>
          <p:cNvSpPr>
            <a:spLocks noGrp="1"/>
          </p:cNvSpPr>
          <p:nvPr>
            <p:ph type="dt" sz="half" idx="10"/>
          </p:nvPr>
        </p:nvSpPr>
        <p:spPr/>
        <p:txBody>
          <a:bodyPr/>
          <a:lstStyle/>
          <a:p>
            <a:r>
              <a:rPr lang="fi-FI"/>
              <a:t>3.2.2021</a:t>
            </a:r>
            <a:endParaRPr lang="fi-FI" dirty="0"/>
          </a:p>
        </p:txBody>
      </p:sp>
      <p:graphicFrame>
        <p:nvGraphicFramePr>
          <p:cNvPr id="7" name="Sisällön paikkamerkki 9">
            <a:extLst>
              <a:ext uri="{FF2B5EF4-FFF2-40B4-BE49-F238E27FC236}">
                <a16:creationId xmlns:a16="http://schemas.microsoft.com/office/drawing/2014/main" id="{51C45D80-3868-4A3F-9552-44402E5BB3E7}"/>
              </a:ext>
            </a:extLst>
          </p:cNvPr>
          <p:cNvGraphicFramePr>
            <a:graphicFrameLocks noGrp="1"/>
          </p:cNvGraphicFramePr>
          <p:nvPr>
            <p:ph idx="1"/>
            <p:extLst>
              <p:ext uri="{D42A27DB-BD31-4B8C-83A1-F6EECF244321}">
                <p14:modId xmlns:p14="http://schemas.microsoft.com/office/powerpoint/2010/main" val="1021906701"/>
              </p:ext>
            </p:extLst>
          </p:nvPr>
        </p:nvGraphicFramePr>
        <p:xfrm>
          <a:off x="796925" y="1825626"/>
          <a:ext cx="8215190" cy="397729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1ECEC3B1-47F5-4B46-918F-8394C4E2F76D}"/>
              </a:ext>
            </a:extLst>
          </p:cNvPr>
          <p:cNvSpPr txBox="1"/>
          <p:nvPr/>
        </p:nvSpPr>
        <p:spPr>
          <a:xfrm>
            <a:off x="9150588" y="2244615"/>
            <a:ext cx="2147723" cy="2462213"/>
          </a:xfrm>
          <a:prstGeom prst="rect">
            <a:avLst/>
          </a:prstGeom>
          <a:noFill/>
        </p:spPr>
        <p:txBody>
          <a:bodyPr wrap="square" rtlCol="0">
            <a:spAutoFit/>
          </a:bodyPr>
          <a:lstStyle/>
          <a:p>
            <a:r>
              <a:rPr lang="fi-FI" sz="1400" dirty="0"/>
              <a:t>Kielitaidon puute koetaan suurimmaksi työllistymisen esteeksi.</a:t>
            </a:r>
          </a:p>
          <a:p>
            <a:endParaRPr lang="fi-FI" sz="1400" dirty="0"/>
          </a:p>
          <a:p>
            <a:r>
              <a:rPr lang="fi-FI" sz="1400" dirty="0"/>
              <a:t>Vaikuttaa erityisesti naisilla, koska he työskentelevät miehiä useammin aloilla, joilla vaaditaan hyvä suomen/ruotsin kielen taito.</a:t>
            </a:r>
          </a:p>
        </p:txBody>
      </p:sp>
    </p:spTree>
    <p:extLst>
      <p:ext uri="{BB962C8B-B14F-4D97-AF65-F5344CB8AC3E}">
        <p14:creationId xmlns:p14="http://schemas.microsoft.com/office/powerpoint/2010/main" val="114076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954271-C5F6-4537-BFF2-CABF3FE69278}"/>
              </a:ext>
            </a:extLst>
          </p:cNvPr>
          <p:cNvSpPr>
            <a:spLocks noGrp="1"/>
          </p:cNvSpPr>
          <p:nvPr>
            <p:ph type="title"/>
          </p:nvPr>
        </p:nvSpPr>
        <p:spPr/>
        <p:txBody>
          <a:bodyPr>
            <a:normAutofit fontScale="90000"/>
          </a:bodyPr>
          <a:lstStyle/>
          <a:p>
            <a:r>
              <a:rPr lang="fi-FI" dirty="0"/>
              <a:t>Työllisyysaste syntyperän mukaan (%) vuosina 2015</a:t>
            </a:r>
            <a:r>
              <a:rPr lang="fi-FI" b="0" dirty="0"/>
              <a:t>−</a:t>
            </a:r>
            <a:r>
              <a:rPr lang="fi-FI" dirty="0"/>
              <a:t>2020, 20</a:t>
            </a:r>
            <a:r>
              <a:rPr lang="fi-FI" b="0" dirty="0"/>
              <a:t>−</a:t>
            </a:r>
            <a:r>
              <a:rPr lang="fi-FI" dirty="0"/>
              <a:t>64-vuotiaat</a:t>
            </a:r>
          </a:p>
        </p:txBody>
      </p:sp>
      <p:sp>
        <p:nvSpPr>
          <p:cNvPr id="3" name="Dian numeron paikkamerkki 2">
            <a:extLst>
              <a:ext uri="{FF2B5EF4-FFF2-40B4-BE49-F238E27FC236}">
                <a16:creationId xmlns:a16="http://schemas.microsoft.com/office/drawing/2014/main" id="{56A0EEA3-AB49-4A90-B44B-B800F7D57CF3}"/>
              </a:ext>
            </a:extLst>
          </p:cNvPr>
          <p:cNvSpPr>
            <a:spLocks noGrp="1"/>
          </p:cNvSpPr>
          <p:nvPr>
            <p:ph type="sldNum" sz="quarter" idx="12"/>
          </p:nvPr>
        </p:nvSpPr>
        <p:spPr/>
        <p:txBody>
          <a:bodyPr/>
          <a:lstStyle/>
          <a:p>
            <a:fld id="{7C9DB053-BC39-5645-941A-EDB0DEC7708B}" type="slidenum">
              <a:rPr lang="fi-FI" smtClean="0"/>
              <a:t>11</a:t>
            </a:fld>
            <a:endParaRPr lang="fi-FI" dirty="0"/>
          </a:p>
        </p:txBody>
      </p:sp>
      <p:sp>
        <p:nvSpPr>
          <p:cNvPr id="4" name="Alatunnisteen paikkamerkki 3">
            <a:extLst>
              <a:ext uri="{FF2B5EF4-FFF2-40B4-BE49-F238E27FC236}">
                <a16:creationId xmlns:a16="http://schemas.microsoft.com/office/drawing/2014/main" id="{40834953-0B20-441A-B5E0-E7EB9FEC9F10}"/>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4FE3FAE3-E812-4BE3-B678-615257110D9A}"/>
              </a:ext>
            </a:extLst>
          </p:cNvPr>
          <p:cNvSpPr>
            <a:spLocks noGrp="1"/>
          </p:cNvSpPr>
          <p:nvPr>
            <p:ph type="dt" sz="half" idx="10"/>
          </p:nvPr>
        </p:nvSpPr>
        <p:spPr/>
        <p:txBody>
          <a:bodyPr/>
          <a:lstStyle/>
          <a:p>
            <a:r>
              <a:rPr lang="fi-FI"/>
              <a:t>3.2.2021</a:t>
            </a:r>
            <a:endParaRPr lang="fi-FI" dirty="0"/>
          </a:p>
        </p:txBody>
      </p:sp>
      <p:graphicFrame>
        <p:nvGraphicFramePr>
          <p:cNvPr id="9" name="Sisällön paikkamerkki 8">
            <a:extLst>
              <a:ext uri="{FF2B5EF4-FFF2-40B4-BE49-F238E27FC236}">
                <a16:creationId xmlns:a16="http://schemas.microsoft.com/office/drawing/2014/main" id="{BEF9308A-B79B-4DEE-B172-F287976F57AC}"/>
              </a:ext>
            </a:extLst>
          </p:cNvPr>
          <p:cNvGraphicFramePr>
            <a:graphicFrameLocks noGrp="1"/>
          </p:cNvGraphicFramePr>
          <p:nvPr>
            <p:ph idx="1"/>
            <p:extLst>
              <p:ext uri="{D42A27DB-BD31-4B8C-83A1-F6EECF244321}">
                <p14:modId xmlns:p14="http://schemas.microsoft.com/office/powerpoint/2010/main" val="1092129307"/>
              </p:ext>
            </p:extLst>
          </p:nvPr>
        </p:nvGraphicFramePr>
        <p:xfrm>
          <a:off x="698643" y="1783664"/>
          <a:ext cx="10315254" cy="4463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74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A762D0-FC9A-49ED-A157-981D1E8598D5}"/>
              </a:ext>
            </a:extLst>
          </p:cNvPr>
          <p:cNvSpPr>
            <a:spLocks noGrp="1"/>
          </p:cNvSpPr>
          <p:nvPr>
            <p:ph type="title"/>
          </p:nvPr>
        </p:nvSpPr>
        <p:spPr/>
        <p:txBody>
          <a:bodyPr>
            <a:normAutofit fontScale="90000"/>
          </a:bodyPr>
          <a:lstStyle/>
          <a:p>
            <a:r>
              <a:rPr lang="fi-FI" b="0" dirty="0"/>
              <a:t>Työllisyysaste syntyperän ja sukupuolen mukaan, 20−64-vuotiaat, 2015−2019</a:t>
            </a:r>
            <a:r>
              <a:rPr lang="fi-FI" dirty="0"/>
              <a:t> </a:t>
            </a:r>
          </a:p>
        </p:txBody>
      </p:sp>
      <p:sp>
        <p:nvSpPr>
          <p:cNvPr id="3" name="Dian numeron paikkamerkki 2">
            <a:extLst>
              <a:ext uri="{FF2B5EF4-FFF2-40B4-BE49-F238E27FC236}">
                <a16:creationId xmlns:a16="http://schemas.microsoft.com/office/drawing/2014/main" id="{4F975C4C-3715-4E5B-92D7-9F6D706E1DAF}"/>
              </a:ext>
            </a:extLst>
          </p:cNvPr>
          <p:cNvSpPr>
            <a:spLocks noGrp="1"/>
          </p:cNvSpPr>
          <p:nvPr>
            <p:ph type="sldNum" sz="quarter" idx="12"/>
          </p:nvPr>
        </p:nvSpPr>
        <p:spPr/>
        <p:txBody>
          <a:bodyPr/>
          <a:lstStyle/>
          <a:p>
            <a:fld id="{7C9DB053-BC39-5645-941A-EDB0DEC7708B}" type="slidenum">
              <a:rPr lang="fi-FI" smtClean="0"/>
              <a:t>12</a:t>
            </a:fld>
            <a:endParaRPr lang="fi-FI" dirty="0"/>
          </a:p>
        </p:txBody>
      </p:sp>
      <p:sp>
        <p:nvSpPr>
          <p:cNvPr id="4" name="Alatunnisteen paikkamerkki 3">
            <a:extLst>
              <a:ext uri="{FF2B5EF4-FFF2-40B4-BE49-F238E27FC236}">
                <a16:creationId xmlns:a16="http://schemas.microsoft.com/office/drawing/2014/main" id="{ED80B5C3-2C3A-4EDF-9C8C-A1D6ADC0D9B8}"/>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F5A3D9ED-F0DA-4B0B-90BC-B53531C4AB45}"/>
              </a:ext>
            </a:extLst>
          </p:cNvPr>
          <p:cNvSpPr>
            <a:spLocks noGrp="1"/>
          </p:cNvSpPr>
          <p:nvPr>
            <p:ph type="dt" sz="half" idx="10"/>
          </p:nvPr>
        </p:nvSpPr>
        <p:spPr/>
        <p:txBody>
          <a:bodyPr/>
          <a:lstStyle/>
          <a:p>
            <a:r>
              <a:rPr lang="fi-FI"/>
              <a:t>3.2.2021</a:t>
            </a:r>
            <a:endParaRPr lang="fi-FI" dirty="0"/>
          </a:p>
        </p:txBody>
      </p:sp>
      <p:graphicFrame>
        <p:nvGraphicFramePr>
          <p:cNvPr id="9" name="Sisällön paikkamerkki 8">
            <a:extLst>
              <a:ext uri="{FF2B5EF4-FFF2-40B4-BE49-F238E27FC236}">
                <a16:creationId xmlns:a16="http://schemas.microsoft.com/office/drawing/2014/main" id="{487B26A7-DED0-4619-842E-21CEBABED74E}"/>
              </a:ext>
            </a:extLst>
          </p:cNvPr>
          <p:cNvGraphicFramePr>
            <a:graphicFrameLocks noGrp="1"/>
          </p:cNvGraphicFramePr>
          <p:nvPr>
            <p:ph idx="1"/>
            <p:extLst>
              <p:ext uri="{D42A27DB-BD31-4B8C-83A1-F6EECF244321}">
                <p14:modId xmlns:p14="http://schemas.microsoft.com/office/powerpoint/2010/main" val="4013483180"/>
              </p:ext>
            </p:extLst>
          </p:nvPr>
        </p:nvGraphicFramePr>
        <p:xfrm>
          <a:off x="796925" y="1825625"/>
          <a:ext cx="10247794" cy="4410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5E92B2A9-A137-423F-B041-036A05148429}"/>
              </a:ext>
            </a:extLst>
          </p:cNvPr>
          <p:cNvSpPr txBox="1"/>
          <p:nvPr/>
        </p:nvSpPr>
        <p:spPr>
          <a:xfrm>
            <a:off x="1242661" y="1690688"/>
            <a:ext cx="40120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88256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89EE55-4496-4C43-9ED8-2250E29273E7}"/>
              </a:ext>
            </a:extLst>
          </p:cNvPr>
          <p:cNvSpPr>
            <a:spLocks noGrp="1"/>
          </p:cNvSpPr>
          <p:nvPr>
            <p:ph type="title"/>
          </p:nvPr>
        </p:nvSpPr>
        <p:spPr/>
        <p:txBody>
          <a:bodyPr>
            <a:normAutofit/>
          </a:bodyPr>
          <a:lstStyle/>
          <a:p>
            <a:r>
              <a:rPr lang="fi-FI" sz="3600" dirty="0"/>
              <a:t>Työllisyysaste taustamaan ja sukupuolen mukaan vuonna 2020, </a:t>
            </a:r>
            <a:r>
              <a:rPr lang="fi-FI" sz="3600" b="0" dirty="0"/>
              <a:t>20−64-vuotiaat</a:t>
            </a:r>
            <a:endParaRPr lang="fi-FI" sz="3600" dirty="0"/>
          </a:p>
        </p:txBody>
      </p:sp>
      <p:sp>
        <p:nvSpPr>
          <p:cNvPr id="3" name="Dian numeron paikkamerkki 2">
            <a:extLst>
              <a:ext uri="{FF2B5EF4-FFF2-40B4-BE49-F238E27FC236}">
                <a16:creationId xmlns:a16="http://schemas.microsoft.com/office/drawing/2014/main" id="{096F4729-6EFC-42B3-B9F1-FF98BF85A6B0}"/>
              </a:ext>
            </a:extLst>
          </p:cNvPr>
          <p:cNvSpPr>
            <a:spLocks noGrp="1"/>
          </p:cNvSpPr>
          <p:nvPr>
            <p:ph type="sldNum" sz="quarter" idx="12"/>
          </p:nvPr>
        </p:nvSpPr>
        <p:spPr/>
        <p:txBody>
          <a:bodyPr/>
          <a:lstStyle/>
          <a:p>
            <a:fld id="{7C9DB053-BC39-5645-941A-EDB0DEC7708B}" type="slidenum">
              <a:rPr lang="fi-FI" smtClean="0"/>
              <a:t>13</a:t>
            </a:fld>
            <a:endParaRPr lang="fi-FI" dirty="0"/>
          </a:p>
        </p:txBody>
      </p:sp>
      <p:sp>
        <p:nvSpPr>
          <p:cNvPr id="4" name="Alatunnisteen paikkamerkki 3">
            <a:extLst>
              <a:ext uri="{FF2B5EF4-FFF2-40B4-BE49-F238E27FC236}">
                <a16:creationId xmlns:a16="http://schemas.microsoft.com/office/drawing/2014/main" id="{61F7A847-C067-494C-A582-E1A5597CD154}"/>
              </a:ext>
            </a:extLst>
          </p:cNvPr>
          <p:cNvSpPr>
            <a:spLocks noGrp="1"/>
          </p:cNvSpPr>
          <p:nvPr>
            <p:ph type="ftr" sz="quarter" idx="11"/>
          </p:nvPr>
        </p:nvSpPr>
        <p:spPr/>
        <p:txBody>
          <a:bodyPr/>
          <a:lstStyle/>
          <a:p>
            <a:r>
              <a:rPr lang="fi-FI" dirty="0"/>
              <a:t>Tarja Nieminen               © Tilastokeskus  </a:t>
            </a:r>
          </a:p>
        </p:txBody>
      </p:sp>
      <p:sp>
        <p:nvSpPr>
          <p:cNvPr id="5" name="Päivämäärän paikkamerkki 4">
            <a:extLst>
              <a:ext uri="{FF2B5EF4-FFF2-40B4-BE49-F238E27FC236}">
                <a16:creationId xmlns:a16="http://schemas.microsoft.com/office/drawing/2014/main" id="{928F9E60-F433-44A0-BF74-EB065B344984}"/>
              </a:ext>
            </a:extLst>
          </p:cNvPr>
          <p:cNvSpPr>
            <a:spLocks noGrp="1"/>
          </p:cNvSpPr>
          <p:nvPr>
            <p:ph type="dt" sz="half" idx="10"/>
          </p:nvPr>
        </p:nvSpPr>
        <p:spPr/>
        <p:txBody>
          <a:bodyPr/>
          <a:lstStyle/>
          <a:p>
            <a:r>
              <a:rPr lang="fi-FI"/>
              <a:t>3.2.2021</a:t>
            </a:r>
            <a:endParaRPr lang="fi-FI" dirty="0"/>
          </a:p>
        </p:txBody>
      </p:sp>
      <p:graphicFrame>
        <p:nvGraphicFramePr>
          <p:cNvPr id="7" name="Sisällön paikkamerkki 6">
            <a:extLst>
              <a:ext uri="{FF2B5EF4-FFF2-40B4-BE49-F238E27FC236}">
                <a16:creationId xmlns:a16="http://schemas.microsoft.com/office/drawing/2014/main" id="{06FE68D7-1B27-4475-A218-9F7AB327E9BF}"/>
              </a:ext>
            </a:extLst>
          </p:cNvPr>
          <p:cNvGraphicFramePr>
            <a:graphicFrameLocks noGrp="1"/>
          </p:cNvGraphicFramePr>
          <p:nvPr>
            <p:ph idx="1"/>
            <p:extLst>
              <p:ext uri="{D42A27DB-BD31-4B8C-83A1-F6EECF244321}">
                <p14:modId xmlns:p14="http://schemas.microsoft.com/office/powerpoint/2010/main" val="767847035"/>
              </p:ext>
            </p:extLst>
          </p:nvPr>
        </p:nvGraphicFramePr>
        <p:xfrm>
          <a:off x="796925" y="1825625"/>
          <a:ext cx="9823450"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8F2D8177-99B7-4DD5-BA0F-074AF367B14F}"/>
              </a:ext>
            </a:extLst>
          </p:cNvPr>
          <p:cNvSpPr txBox="1"/>
          <p:nvPr/>
        </p:nvSpPr>
        <p:spPr>
          <a:xfrm>
            <a:off x="10611985" y="5768450"/>
            <a:ext cx="335647" cy="276999"/>
          </a:xfrm>
          <a:prstGeom prst="rect">
            <a:avLst/>
          </a:prstGeom>
          <a:noFill/>
        </p:spPr>
        <p:txBody>
          <a:bodyPr wrap="square" rtlCol="0">
            <a:spAutoFit/>
          </a:bodyPr>
          <a:lstStyle/>
          <a:p>
            <a:r>
              <a:rPr lang="fi-FI" sz="1200" dirty="0"/>
              <a:t>%</a:t>
            </a:r>
          </a:p>
        </p:txBody>
      </p:sp>
      <p:sp>
        <p:nvSpPr>
          <p:cNvPr id="9" name="Tekstiruutu 8">
            <a:extLst>
              <a:ext uri="{FF2B5EF4-FFF2-40B4-BE49-F238E27FC236}">
                <a16:creationId xmlns:a16="http://schemas.microsoft.com/office/drawing/2014/main" id="{483BD685-6335-4820-8091-00A569D19EB2}"/>
              </a:ext>
            </a:extLst>
          </p:cNvPr>
          <p:cNvSpPr txBox="1"/>
          <p:nvPr/>
        </p:nvSpPr>
        <p:spPr>
          <a:xfrm>
            <a:off x="8424189" y="6294284"/>
            <a:ext cx="3020036" cy="261610"/>
          </a:xfrm>
          <a:prstGeom prst="rect">
            <a:avLst/>
          </a:prstGeom>
          <a:noFill/>
        </p:spPr>
        <p:txBody>
          <a:bodyPr wrap="square" rtlCol="0">
            <a:spAutoFit/>
          </a:bodyPr>
          <a:lstStyle/>
          <a:p>
            <a:r>
              <a:rPr lang="fi-FI" sz="1100" dirty="0"/>
              <a:t>Lähde: Tilastokeskus, </a:t>
            </a:r>
            <a:r>
              <a:rPr lang="fi-FI" sz="1100" dirty="0" err="1"/>
              <a:t>työvoimatutkimus</a:t>
            </a:r>
            <a:endParaRPr lang="fi-FI" sz="1100" dirty="0"/>
          </a:p>
        </p:txBody>
      </p:sp>
      <p:sp>
        <p:nvSpPr>
          <p:cNvPr id="10" name="Nuoli oikealle 1">
            <a:extLst>
              <a:ext uri="{FF2B5EF4-FFF2-40B4-BE49-F238E27FC236}">
                <a16:creationId xmlns:a16="http://schemas.microsoft.com/office/drawing/2014/main" id="{08239903-F4B4-4341-809A-6FBF1A4EC3D5}"/>
              </a:ext>
            </a:extLst>
          </p:cNvPr>
          <p:cNvSpPr/>
          <p:nvPr/>
        </p:nvSpPr>
        <p:spPr>
          <a:xfrm rot="10800000">
            <a:off x="8705110" y="3963460"/>
            <a:ext cx="324164" cy="109036"/>
          </a:xfrm>
          <a:prstGeom prst="rightArrow">
            <a:avLst/>
          </a:prstGeom>
          <a:solidFill>
            <a:srgbClr val="FF0000"/>
          </a:solidFill>
        </p:spPr>
        <p:style>
          <a:lnRef idx="1">
            <a:schemeClr val="accent6"/>
          </a:lnRef>
          <a:fillRef idx="3">
            <a:schemeClr val="accent6"/>
          </a:fillRef>
          <a:effectRef idx="2">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i-FI"/>
          </a:p>
        </p:txBody>
      </p:sp>
      <p:sp>
        <p:nvSpPr>
          <p:cNvPr id="6" name="Tekstiruutu 5">
            <a:extLst>
              <a:ext uri="{FF2B5EF4-FFF2-40B4-BE49-F238E27FC236}">
                <a16:creationId xmlns:a16="http://schemas.microsoft.com/office/drawing/2014/main" id="{C74F2D6F-4347-4D9D-AD1A-009D7DE67E02}"/>
              </a:ext>
            </a:extLst>
          </p:cNvPr>
          <p:cNvSpPr txBox="1"/>
          <p:nvPr/>
        </p:nvSpPr>
        <p:spPr>
          <a:xfrm>
            <a:off x="9302262" y="3472331"/>
            <a:ext cx="1645370" cy="1107996"/>
          </a:xfrm>
          <a:prstGeom prst="rect">
            <a:avLst/>
          </a:prstGeom>
          <a:noFill/>
        </p:spPr>
        <p:txBody>
          <a:bodyPr wrap="square" rtlCol="0">
            <a:spAutoFit/>
          </a:bodyPr>
          <a:lstStyle/>
          <a:p>
            <a:r>
              <a:rPr lang="fi-FI" sz="1100" dirty="0" err="1"/>
              <a:t>Lähi-Itä&amp;Pohjois-Afrikka</a:t>
            </a:r>
            <a:r>
              <a:rPr lang="fi-FI" sz="1100" dirty="0"/>
              <a:t> sekä muu Afrikka -taustaisten työllisyysaste noussut eniten viiden vuoden aikana</a:t>
            </a:r>
          </a:p>
        </p:txBody>
      </p:sp>
    </p:spTree>
    <p:extLst>
      <p:ext uri="{BB962C8B-B14F-4D97-AF65-F5344CB8AC3E}">
        <p14:creationId xmlns:p14="http://schemas.microsoft.com/office/powerpoint/2010/main" val="6340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291740-F64C-4048-9181-E0AA4AAE18D6}"/>
              </a:ext>
            </a:extLst>
          </p:cNvPr>
          <p:cNvSpPr>
            <a:spLocks noGrp="1"/>
          </p:cNvSpPr>
          <p:nvPr>
            <p:ph type="title"/>
          </p:nvPr>
        </p:nvSpPr>
        <p:spPr/>
        <p:txBody>
          <a:bodyPr>
            <a:normAutofit/>
          </a:bodyPr>
          <a:lstStyle/>
          <a:p>
            <a:r>
              <a:rPr lang="fi-FI" sz="2800" dirty="0"/>
              <a:t>Työllisyysaste maahanmuuton syyn ja Suomessa  asumisen keston mukaan</a:t>
            </a:r>
            <a:br>
              <a:rPr lang="fi-FI" sz="2800" dirty="0"/>
            </a:br>
            <a:r>
              <a:rPr lang="fi-FI" sz="2400" dirty="0"/>
              <a:t>Ulkomaalaistaustainen 20–64-vuotias väestö vuonna 2014</a:t>
            </a:r>
          </a:p>
        </p:txBody>
      </p:sp>
      <p:sp>
        <p:nvSpPr>
          <p:cNvPr id="3" name="Dian numeron paikkamerkki 2">
            <a:extLst>
              <a:ext uri="{FF2B5EF4-FFF2-40B4-BE49-F238E27FC236}">
                <a16:creationId xmlns:a16="http://schemas.microsoft.com/office/drawing/2014/main" id="{B0E88E77-3163-42B9-9922-26F56CE4928E}"/>
              </a:ext>
            </a:extLst>
          </p:cNvPr>
          <p:cNvSpPr>
            <a:spLocks noGrp="1"/>
          </p:cNvSpPr>
          <p:nvPr>
            <p:ph type="sldNum" sz="quarter" idx="12"/>
          </p:nvPr>
        </p:nvSpPr>
        <p:spPr/>
        <p:txBody>
          <a:bodyPr/>
          <a:lstStyle/>
          <a:p>
            <a:fld id="{7C9DB053-BC39-5645-941A-EDB0DEC7708B}" type="slidenum">
              <a:rPr lang="fi-FI" smtClean="0"/>
              <a:t>14</a:t>
            </a:fld>
            <a:endParaRPr lang="fi-FI" dirty="0"/>
          </a:p>
        </p:txBody>
      </p:sp>
      <p:sp>
        <p:nvSpPr>
          <p:cNvPr id="4" name="Alatunnisteen paikkamerkki 3">
            <a:extLst>
              <a:ext uri="{FF2B5EF4-FFF2-40B4-BE49-F238E27FC236}">
                <a16:creationId xmlns:a16="http://schemas.microsoft.com/office/drawing/2014/main" id="{3DCDACCF-087C-4619-8C58-E17C447A6189}"/>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0D0FC9D0-1D52-4626-A838-B0F159D9FBA4}"/>
              </a:ext>
            </a:extLst>
          </p:cNvPr>
          <p:cNvSpPr>
            <a:spLocks noGrp="1"/>
          </p:cNvSpPr>
          <p:nvPr>
            <p:ph type="dt" sz="half" idx="10"/>
          </p:nvPr>
        </p:nvSpPr>
        <p:spPr/>
        <p:txBody>
          <a:bodyPr/>
          <a:lstStyle/>
          <a:p>
            <a:r>
              <a:rPr lang="fi-FI"/>
              <a:t>3.2.2021</a:t>
            </a:r>
            <a:endParaRPr lang="fi-FI" dirty="0"/>
          </a:p>
        </p:txBody>
      </p:sp>
      <p:graphicFrame>
        <p:nvGraphicFramePr>
          <p:cNvPr id="7" name="Sisällön paikkamerkki 6">
            <a:extLst>
              <a:ext uri="{FF2B5EF4-FFF2-40B4-BE49-F238E27FC236}">
                <a16:creationId xmlns:a16="http://schemas.microsoft.com/office/drawing/2014/main" id="{5A1F6FDA-D752-4344-82E5-887EBD478930}"/>
              </a:ext>
            </a:extLst>
          </p:cNvPr>
          <p:cNvGraphicFramePr>
            <a:graphicFrameLocks noGrp="1"/>
          </p:cNvGraphicFramePr>
          <p:nvPr>
            <p:ph idx="1"/>
            <p:extLst>
              <p:ext uri="{D42A27DB-BD31-4B8C-83A1-F6EECF244321}">
                <p14:modId xmlns:p14="http://schemas.microsoft.com/office/powerpoint/2010/main" val="3762177601"/>
              </p:ext>
            </p:extLst>
          </p:nvPr>
        </p:nvGraphicFramePr>
        <p:xfrm>
          <a:off x="796924" y="1825625"/>
          <a:ext cx="10290175" cy="45469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37BF476C-3C8D-4661-B43B-4876170A187D}"/>
              </a:ext>
            </a:extLst>
          </p:cNvPr>
          <p:cNvSpPr txBox="1"/>
          <p:nvPr/>
        </p:nvSpPr>
        <p:spPr>
          <a:xfrm flipH="1">
            <a:off x="8350292" y="5941040"/>
            <a:ext cx="2862572" cy="261610"/>
          </a:xfrm>
          <a:prstGeom prst="rect">
            <a:avLst/>
          </a:prstGeom>
          <a:noFill/>
        </p:spPr>
        <p:txBody>
          <a:bodyPr wrap="square" rtlCol="0">
            <a:spAutoFit/>
          </a:bodyPr>
          <a:lstStyle/>
          <a:p>
            <a:r>
              <a:rPr lang="fi-FI" sz="1100" dirty="0"/>
              <a:t>Lähde: UTH-tutkimus 2014, Tilastokeskus</a:t>
            </a:r>
          </a:p>
        </p:txBody>
      </p:sp>
    </p:spTree>
    <p:extLst>
      <p:ext uri="{BB962C8B-B14F-4D97-AF65-F5344CB8AC3E}">
        <p14:creationId xmlns:p14="http://schemas.microsoft.com/office/powerpoint/2010/main" val="288161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66B17F-C7B4-40D8-A893-FB8A7B9C0E5F}"/>
              </a:ext>
            </a:extLst>
          </p:cNvPr>
          <p:cNvSpPr>
            <a:spLocks noGrp="1"/>
          </p:cNvSpPr>
          <p:nvPr>
            <p:ph type="title"/>
          </p:nvPr>
        </p:nvSpPr>
        <p:spPr/>
        <p:txBody>
          <a:bodyPr>
            <a:normAutofit fontScale="90000"/>
          </a:bodyPr>
          <a:lstStyle/>
          <a:p>
            <a:r>
              <a:rPr lang="fi-FI" dirty="0"/>
              <a:t>Ammattirakenne syntyperän mukaan</a:t>
            </a:r>
            <a:br>
              <a:rPr lang="fi-FI" b="0" dirty="0"/>
            </a:br>
            <a:r>
              <a:rPr lang="fi-FI" sz="3600" b="0" dirty="0"/>
              <a:t>15–64-vuotias väestö vuonna 2014, Tilastokeskuksen ammattiluokitus 2010, 1-numerotaso</a:t>
            </a:r>
            <a:endParaRPr lang="fi-FI" sz="3600" dirty="0"/>
          </a:p>
        </p:txBody>
      </p:sp>
      <p:sp>
        <p:nvSpPr>
          <p:cNvPr id="3" name="Dian numeron paikkamerkki 2">
            <a:extLst>
              <a:ext uri="{FF2B5EF4-FFF2-40B4-BE49-F238E27FC236}">
                <a16:creationId xmlns:a16="http://schemas.microsoft.com/office/drawing/2014/main" id="{6DB41C22-D4BE-410A-975F-4BFE3B10A006}"/>
              </a:ext>
            </a:extLst>
          </p:cNvPr>
          <p:cNvSpPr>
            <a:spLocks noGrp="1"/>
          </p:cNvSpPr>
          <p:nvPr>
            <p:ph type="sldNum" sz="quarter" idx="12"/>
          </p:nvPr>
        </p:nvSpPr>
        <p:spPr/>
        <p:txBody>
          <a:bodyPr/>
          <a:lstStyle/>
          <a:p>
            <a:fld id="{7C9DB053-BC39-5645-941A-EDB0DEC7708B}" type="slidenum">
              <a:rPr lang="fi-FI" smtClean="0"/>
              <a:t>15</a:t>
            </a:fld>
            <a:endParaRPr lang="fi-FI" dirty="0"/>
          </a:p>
        </p:txBody>
      </p:sp>
      <p:sp>
        <p:nvSpPr>
          <p:cNvPr id="4" name="Alatunnisteen paikkamerkki 3">
            <a:extLst>
              <a:ext uri="{FF2B5EF4-FFF2-40B4-BE49-F238E27FC236}">
                <a16:creationId xmlns:a16="http://schemas.microsoft.com/office/drawing/2014/main" id="{8D265321-0300-414C-9D39-ADE05A5E2DBE}"/>
              </a:ext>
            </a:extLst>
          </p:cNvPr>
          <p:cNvSpPr>
            <a:spLocks noGrp="1"/>
          </p:cNvSpPr>
          <p:nvPr>
            <p:ph type="ftr" sz="quarter" idx="11"/>
          </p:nvPr>
        </p:nvSpPr>
        <p:spPr/>
        <p:txBody>
          <a:bodyPr/>
          <a:lstStyle/>
          <a:p>
            <a:r>
              <a:rPr lang="fi-FI" dirty="0"/>
              <a:t>Tarja Nieminen               © Tilastokeskus</a:t>
            </a:r>
          </a:p>
        </p:txBody>
      </p:sp>
      <p:sp>
        <p:nvSpPr>
          <p:cNvPr id="5" name="Päivämäärän paikkamerkki 4">
            <a:extLst>
              <a:ext uri="{FF2B5EF4-FFF2-40B4-BE49-F238E27FC236}">
                <a16:creationId xmlns:a16="http://schemas.microsoft.com/office/drawing/2014/main" id="{D2B995B9-BD0F-4F22-A8AD-F05C2CA0A9BD}"/>
              </a:ext>
            </a:extLst>
          </p:cNvPr>
          <p:cNvSpPr>
            <a:spLocks noGrp="1"/>
          </p:cNvSpPr>
          <p:nvPr>
            <p:ph type="dt" sz="half" idx="10"/>
          </p:nvPr>
        </p:nvSpPr>
        <p:spPr/>
        <p:txBody>
          <a:bodyPr/>
          <a:lstStyle/>
          <a:p>
            <a:r>
              <a:rPr lang="fi-FI"/>
              <a:t>3.2.2021</a:t>
            </a:r>
            <a:endParaRPr lang="fi-FI" dirty="0"/>
          </a:p>
        </p:txBody>
      </p:sp>
      <p:graphicFrame>
        <p:nvGraphicFramePr>
          <p:cNvPr id="7" name="Sisällön paikkamerkki 9">
            <a:extLst>
              <a:ext uri="{FF2B5EF4-FFF2-40B4-BE49-F238E27FC236}">
                <a16:creationId xmlns:a16="http://schemas.microsoft.com/office/drawing/2014/main" id="{D14EDAEE-1700-4292-9B69-C600300EDB50}"/>
              </a:ext>
            </a:extLst>
          </p:cNvPr>
          <p:cNvGraphicFramePr>
            <a:graphicFrameLocks noGrp="1"/>
          </p:cNvGraphicFramePr>
          <p:nvPr>
            <p:ph idx="1"/>
            <p:extLst>
              <p:ext uri="{D42A27DB-BD31-4B8C-83A1-F6EECF244321}">
                <p14:modId xmlns:p14="http://schemas.microsoft.com/office/powerpoint/2010/main" val="2047424896"/>
              </p:ext>
            </p:extLst>
          </p:nvPr>
        </p:nvGraphicFramePr>
        <p:xfrm>
          <a:off x="838200" y="2071810"/>
          <a:ext cx="9823450" cy="4117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EAA9CC82-4A19-4BB6-B0DB-03C64CC74733}"/>
              </a:ext>
            </a:extLst>
          </p:cNvPr>
          <p:cNvSpPr txBox="1"/>
          <p:nvPr/>
        </p:nvSpPr>
        <p:spPr>
          <a:xfrm>
            <a:off x="8493369" y="5943600"/>
            <a:ext cx="2655277" cy="261610"/>
          </a:xfrm>
          <a:prstGeom prst="rect">
            <a:avLst/>
          </a:prstGeom>
          <a:noFill/>
        </p:spPr>
        <p:txBody>
          <a:bodyPr wrap="square" rtlCol="0">
            <a:spAutoFit/>
          </a:bodyPr>
          <a:lstStyle/>
          <a:p>
            <a:r>
              <a:rPr lang="fi-FI" sz="1100" dirty="0"/>
              <a:t>Lähde: UTH2014, Hanna Sutela</a:t>
            </a:r>
          </a:p>
        </p:txBody>
      </p:sp>
    </p:spTree>
    <p:extLst>
      <p:ext uri="{BB962C8B-B14F-4D97-AF65-F5344CB8AC3E}">
        <p14:creationId xmlns:p14="http://schemas.microsoft.com/office/powerpoint/2010/main" val="146250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3E92D3-E368-4272-8444-18D60F61942A}"/>
              </a:ext>
            </a:extLst>
          </p:cNvPr>
          <p:cNvSpPr>
            <a:spLocks noGrp="1"/>
          </p:cNvSpPr>
          <p:nvPr>
            <p:ph type="title"/>
          </p:nvPr>
        </p:nvSpPr>
        <p:spPr>
          <a:xfrm>
            <a:off x="796926" y="365125"/>
            <a:ext cx="9957760" cy="1031571"/>
          </a:xfrm>
        </p:spPr>
        <p:txBody>
          <a:bodyPr>
            <a:noAutofit/>
          </a:bodyPr>
          <a:lstStyle/>
          <a:p>
            <a:r>
              <a:rPr lang="fi-FI" sz="3200" b="0" i="1" dirty="0"/>
              <a:t>Nykyisen työn tärkein saantikeino 20</a:t>
            </a:r>
            <a:r>
              <a:rPr lang="fi-FI" sz="3200" b="0" dirty="0"/>
              <a:t>−</a:t>
            </a:r>
            <a:r>
              <a:rPr lang="fi-FI" sz="3200" b="0" i="1" dirty="0"/>
              <a:t>64-vuotiailla palkansaajilla, työsuhde alkanut alle 5 vuotta sitten, %</a:t>
            </a:r>
            <a:endParaRPr lang="fi-FI" sz="3200" dirty="0"/>
          </a:p>
        </p:txBody>
      </p:sp>
      <p:sp>
        <p:nvSpPr>
          <p:cNvPr id="3" name="Dian numeron paikkamerkki 2">
            <a:extLst>
              <a:ext uri="{FF2B5EF4-FFF2-40B4-BE49-F238E27FC236}">
                <a16:creationId xmlns:a16="http://schemas.microsoft.com/office/drawing/2014/main" id="{3D23627B-8495-4D44-994D-132401DBC73E}"/>
              </a:ext>
            </a:extLst>
          </p:cNvPr>
          <p:cNvSpPr>
            <a:spLocks noGrp="1"/>
          </p:cNvSpPr>
          <p:nvPr>
            <p:ph type="sldNum" sz="quarter" idx="12"/>
          </p:nvPr>
        </p:nvSpPr>
        <p:spPr/>
        <p:txBody>
          <a:bodyPr/>
          <a:lstStyle/>
          <a:p>
            <a:fld id="{7C9DB053-BC39-5645-941A-EDB0DEC7708B}" type="slidenum">
              <a:rPr lang="fi-FI" smtClean="0"/>
              <a:t>16</a:t>
            </a:fld>
            <a:endParaRPr lang="fi-FI" dirty="0"/>
          </a:p>
        </p:txBody>
      </p:sp>
      <p:sp>
        <p:nvSpPr>
          <p:cNvPr id="4" name="Alatunnisteen paikkamerkki 3">
            <a:extLst>
              <a:ext uri="{FF2B5EF4-FFF2-40B4-BE49-F238E27FC236}">
                <a16:creationId xmlns:a16="http://schemas.microsoft.com/office/drawing/2014/main" id="{5575C737-4524-493F-8172-AA7E40D0AEBF}"/>
              </a:ext>
            </a:extLst>
          </p:cNvPr>
          <p:cNvSpPr>
            <a:spLocks noGrp="1"/>
          </p:cNvSpPr>
          <p:nvPr>
            <p:ph type="ftr" sz="quarter" idx="11"/>
          </p:nvPr>
        </p:nvSpPr>
        <p:spPr/>
        <p:txBody>
          <a:bodyPr/>
          <a:lstStyle/>
          <a:p>
            <a:r>
              <a:rPr lang="fi-FI" dirty="0"/>
              <a:t>Tarja Nieminen               © Tilastokeskus</a:t>
            </a:r>
          </a:p>
        </p:txBody>
      </p:sp>
      <p:sp>
        <p:nvSpPr>
          <p:cNvPr id="5" name="Päivämäärän paikkamerkki 4">
            <a:extLst>
              <a:ext uri="{FF2B5EF4-FFF2-40B4-BE49-F238E27FC236}">
                <a16:creationId xmlns:a16="http://schemas.microsoft.com/office/drawing/2014/main" id="{E1BFF54C-B9BA-46B3-A8DD-A47C5EBFBAA5}"/>
              </a:ext>
            </a:extLst>
          </p:cNvPr>
          <p:cNvSpPr>
            <a:spLocks noGrp="1"/>
          </p:cNvSpPr>
          <p:nvPr>
            <p:ph type="dt" sz="half" idx="10"/>
          </p:nvPr>
        </p:nvSpPr>
        <p:spPr/>
        <p:txBody>
          <a:bodyPr/>
          <a:lstStyle/>
          <a:p>
            <a:r>
              <a:rPr lang="fi-FI"/>
              <a:t>3.2.2021</a:t>
            </a:r>
            <a:endParaRPr lang="fi-FI" dirty="0"/>
          </a:p>
        </p:txBody>
      </p:sp>
      <p:graphicFrame>
        <p:nvGraphicFramePr>
          <p:cNvPr id="7" name="Sisällön paikkamerkki 6">
            <a:extLst>
              <a:ext uri="{FF2B5EF4-FFF2-40B4-BE49-F238E27FC236}">
                <a16:creationId xmlns:a16="http://schemas.microsoft.com/office/drawing/2014/main" id="{B05334E4-100D-4ADA-AA14-C08F4633E390}"/>
              </a:ext>
            </a:extLst>
          </p:cNvPr>
          <p:cNvGraphicFramePr>
            <a:graphicFrameLocks noGrp="1"/>
          </p:cNvGraphicFramePr>
          <p:nvPr>
            <p:ph idx="1"/>
            <p:extLst>
              <p:ext uri="{D42A27DB-BD31-4B8C-83A1-F6EECF244321}">
                <p14:modId xmlns:p14="http://schemas.microsoft.com/office/powerpoint/2010/main" val="654601457"/>
              </p:ext>
            </p:extLst>
          </p:nvPr>
        </p:nvGraphicFramePr>
        <p:xfrm>
          <a:off x="796925" y="1825625"/>
          <a:ext cx="9823450" cy="4117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BEDCCD19-3BE8-42E2-B75D-F96F4351F0F0}"/>
              </a:ext>
            </a:extLst>
          </p:cNvPr>
          <p:cNvSpPr txBox="1"/>
          <p:nvPr/>
        </p:nvSpPr>
        <p:spPr>
          <a:xfrm>
            <a:off x="8796028" y="5884958"/>
            <a:ext cx="2348918" cy="276999"/>
          </a:xfrm>
          <a:prstGeom prst="rect">
            <a:avLst/>
          </a:prstGeom>
          <a:noFill/>
        </p:spPr>
        <p:txBody>
          <a:bodyPr wrap="square" rtlCol="0">
            <a:spAutoFit/>
          </a:bodyPr>
          <a:lstStyle/>
          <a:p>
            <a:r>
              <a:rPr lang="fi-FI" sz="1200" dirty="0"/>
              <a:t>Lähde: UTH2014, Tilastokeskus</a:t>
            </a:r>
          </a:p>
        </p:txBody>
      </p:sp>
    </p:spTree>
    <p:extLst>
      <p:ext uri="{BB962C8B-B14F-4D97-AF65-F5344CB8AC3E}">
        <p14:creationId xmlns:p14="http://schemas.microsoft.com/office/powerpoint/2010/main" val="419637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3C50D-1582-477B-B97D-E06825A6F26B}"/>
              </a:ext>
            </a:extLst>
          </p:cNvPr>
          <p:cNvSpPr>
            <a:spLocks noGrp="1"/>
          </p:cNvSpPr>
          <p:nvPr>
            <p:ph type="title"/>
          </p:nvPr>
        </p:nvSpPr>
        <p:spPr>
          <a:xfrm>
            <a:off x="796925" y="365126"/>
            <a:ext cx="10016483" cy="1047750"/>
          </a:xfrm>
        </p:spPr>
        <p:txBody>
          <a:bodyPr>
            <a:noAutofit/>
          </a:bodyPr>
          <a:lstStyle/>
          <a:p>
            <a:r>
              <a:rPr lang="fi-FI" sz="3200" b="0" dirty="0"/>
              <a:t>Ei-työllisten 20−64-vuotiaiden pääasiallinen syy siihen, miksi ei etsinyt työtä edellisten neljän viikon aikana, %</a:t>
            </a:r>
            <a:endParaRPr lang="fi-FI" sz="3200" dirty="0">
              <a:highlight>
                <a:srgbClr val="FFFF00"/>
              </a:highlight>
            </a:endParaRPr>
          </a:p>
        </p:txBody>
      </p:sp>
      <p:sp>
        <p:nvSpPr>
          <p:cNvPr id="3" name="Dian numeron paikkamerkki 2">
            <a:extLst>
              <a:ext uri="{FF2B5EF4-FFF2-40B4-BE49-F238E27FC236}">
                <a16:creationId xmlns:a16="http://schemas.microsoft.com/office/drawing/2014/main" id="{17B8E426-0282-4668-9C48-39291841D2A7}"/>
              </a:ext>
            </a:extLst>
          </p:cNvPr>
          <p:cNvSpPr>
            <a:spLocks noGrp="1"/>
          </p:cNvSpPr>
          <p:nvPr>
            <p:ph type="sldNum" sz="quarter" idx="12"/>
          </p:nvPr>
        </p:nvSpPr>
        <p:spPr/>
        <p:txBody>
          <a:bodyPr/>
          <a:lstStyle/>
          <a:p>
            <a:fld id="{7C9DB053-BC39-5645-941A-EDB0DEC7708B}" type="slidenum">
              <a:rPr lang="fi-FI" smtClean="0"/>
              <a:t>17</a:t>
            </a:fld>
            <a:endParaRPr lang="fi-FI" dirty="0"/>
          </a:p>
        </p:txBody>
      </p:sp>
      <p:sp>
        <p:nvSpPr>
          <p:cNvPr id="4" name="Alatunnisteen paikkamerkki 3">
            <a:extLst>
              <a:ext uri="{FF2B5EF4-FFF2-40B4-BE49-F238E27FC236}">
                <a16:creationId xmlns:a16="http://schemas.microsoft.com/office/drawing/2014/main" id="{84BFE03E-FD82-44B6-AD2C-8AC6708848D5}"/>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05E27C82-B204-4309-ABFC-C986763049AE}"/>
              </a:ext>
            </a:extLst>
          </p:cNvPr>
          <p:cNvSpPr>
            <a:spLocks noGrp="1"/>
          </p:cNvSpPr>
          <p:nvPr>
            <p:ph type="dt" sz="half" idx="10"/>
          </p:nvPr>
        </p:nvSpPr>
        <p:spPr/>
        <p:txBody>
          <a:bodyPr/>
          <a:lstStyle/>
          <a:p>
            <a:r>
              <a:rPr lang="fi-FI"/>
              <a:t>3.2.2021</a:t>
            </a:r>
            <a:endParaRPr lang="fi-FI" dirty="0"/>
          </a:p>
        </p:txBody>
      </p:sp>
      <p:graphicFrame>
        <p:nvGraphicFramePr>
          <p:cNvPr id="7" name="Sisällön paikkamerkki 6">
            <a:extLst>
              <a:ext uri="{FF2B5EF4-FFF2-40B4-BE49-F238E27FC236}">
                <a16:creationId xmlns:a16="http://schemas.microsoft.com/office/drawing/2014/main" id="{8239C3A5-021E-4EA8-B5F8-7F9997234756}"/>
              </a:ext>
            </a:extLst>
          </p:cNvPr>
          <p:cNvGraphicFramePr>
            <a:graphicFrameLocks noGrp="1"/>
          </p:cNvGraphicFramePr>
          <p:nvPr>
            <p:ph idx="1"/>
            <p:extLst>
              <p:ext uri="{D42A27DB-BD31-4B8C-83A1-F6EECF244321}">
                <p14:modId xmlns:p14="http://schemas.microsoft.com/office/powerpoint/2010/main" val="4059428384"/>
              </p:ext>
            </p:extLst>
          </p:nvPr>
        </p:nvGraphicFramePr>
        <p:xfrm>
          <a:off x="796925" y="1825625"/>
          <a:ext cx="9823450" cy="4117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249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1B215F-B605-4F7A-ACF4-4DFA8BFF1B0A}"/>
              </a:ext>
            </a:extLst>
          </p:cNvPr>
          <p:cNvSpPr>
            <a:spLocks noGrp="1"/>
          </p:cNvSpPr>
          <p:nvPr>
            <p:ph type="title"/>
          </p:nvPr>
        </p:nvSpPr>
        <p:spPr>
          <a:xfrm>
            <a:off x="796926" y="365126"/>
            <a:ext cx="9823178" cy="874590"/>
          </a:xfrm>
        </p:spPr>
        <p:txBody>
          <a:bodyPr/>
          <a:lstStyle/>
          <a:p>
            <a:r>
              <a:rPr lang="fi-FI" dirty="0"/>
              <a:t>Yhteenvetoa</a:t>
            </a:r>
          </a:p>
        </p:txBody>
      </p:sp>
      <p:sp>
        <p:nvSpPr>
          <p:cNvPr id="3" name="Dian numeron paikkamerkki 2">
            <a:extLst>
              <a:ext uri="{FF2B5EF4-FFF2-40B4-BE49-F238E27FC236}">
                <a16:creationId xmlns:a16="http://schemas.microsoft.com/office/drawing/2014/main" id="{EFC86366-033C-45DF-86F5-2146482C7695}"/>
              </a:ext>
            </a:extLst>
          </p:cNvPr>
          <p:cNvSpPr>
            <a:spLocks noGrp="1"/>
          </p:cNvSpPr>
          <p:nvPr>
            <p:ph type="sldNum" sz="quarter" idx="12"/>
          </p:nvPr>
        </p:nvSpPr>
        <p:spPr/>
        <p:txBody>
          <a:bodyPr/>
          <a:lstStyle/>
          <a:p>
            <a:fld id="{7C9DB053-BC39-5645-941A-EDB0DEC7708B}" type="slidenum">
              <a:rPr lang="fi-FI" smtClean="0"/>
              <a:t>18</a:t>
            </a:fld>
            <a:endParaRPr lang="fi-FI" dirty="0"/>
          </a:p>
        </p:txBody>
      </p:sp>
      <p:sp>
        <p:nvSpPr>
          <p:cNvPr id="4" name="Alatunnisteen paikkamerkki 3">
            <a:extLst>
              <a:ext uri="{FF2B5EF4-FFF2-40B4-BE49-F238E27FC236}">
                <a16:creationId xmlns:a16="http://schemas.microsoft.com/office/drawing/2014/main" id="{12808AA4-D431-4A8E-93EF-DDEF5C3AE9B6}"/>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ACABCFAD-8BD7-49EE-BD46-97DC0D28DAB8}"/>
              </a:ext>
            </a:extLst>
          </p:cNvPr>
          <p:cNvSpPr>
            <a:spLocks noGrp="1"/>
          </p:cNvSpPr>
          <p:nvPr>
            <p:ph type="dt" sz="half" idx="10"/>
          </p:nvPr>
        </p:nvSpPr>
        <p:spPr/>
        <p:txBody>
          <a:bodyPr/>
          <a:lstStyle/>
          <a:p>
            <a:r>
              <a:rPr lang="fi-FI"/>
              <a:t>3.2.2021</a:t>
            </a:r>
            <a:endParaRPr lang="fi-FI" dirty="0"/>
          </a:p>
        </p:txBody>
      </p:sp>
      <p:sp>
        <p:nvSpPr>
          <p:cNvPr id="6" name="Sisällön paikkamerkki 5">
            <a:extLst>
              <a:ext uri="{FF2B5EF4-FFF2-40B4-BE49-F238E27FC236}">
                <a16:creationId xmlns:a16="http://schemas.microsoft.com/office/drawing/2014/main" id="{FB84E48D-7895-4FA0-BB95-3D712D5025E8}"/>
              </a:ext>
            </a:extLst>
          </p:cNvPr>
          <p:cNvSpPr>
            <a:spLocks noGrp="1"/>
          </p:cNvSpPr>
          <p:nvPr>
            <p:ph idx="1"/>
          </p:nvPr>
        </p:nvSpPr>
        <p:spPr>
          <a:xfrm>
            <a:off x="796926" y="1529863"/>
            <a:ext cx="9823178" cy="4413738"/>
          </a:xfrm>
        </p:spPr>
        <p:txBody>
          <a:bodyPr>
            <a:normAutofit fontScale="77500" lnSpcReduction="20000"/>
          </a:bodyPr>
          <a:lstStyle/>
          <a:p>
            <a:r>
              <a:rPr lang="fi-FI" dirty="0"/>
              <a:t>Ammattirakenne lähellä koko väestön ammattirakennetta, mutta joissakin ammateissa yliedustusta. Näkyy epätyypillisten työsuhteiden suurempana osuutena. Ulkomaalaistaustaisilla suomalaistaustaisia useammin määräaikaisia työsuhteita, osa-aikatyö tai vuorotyö.</a:t>
            </a:r>
          </a:p>
          <a:p>
            <a:r>
              <a:rPr lang="fi-FI" dirty="0"/>
              <a:t>Työmarkkinat eriytyneet: naisia paljon sosiaali- ja terveysalalla, asiakaspalvelussa, myyjinä, opettajina. Näissä ammateissa vaaditaan parempaa kielitaitoa kuin esim. miesvaltaisissa rakennus- ja kuljetusalan töissä.</a:t>
            </a:r>
          </a:p>
          <a:p>
            <a:r>
              <a:rPr lang="fi-FI" dirty="0"/>
              <a:t>Osa k</a:t>
            </a:r>
            <a:r>
              <a:rPr lang="fi-FI" dirty="0">
                <a:sym typeface="Wingdings" panose="05000000000000000000" pitchFamily="2" charset="2"/>
              </a:rPr>
              <a:t>orkeakoulutetuista työllistynyt koulutusta vastaamattomiin tehtäviin ja epätyypillisiin työsuhteisiin. Vasta edistyneen tason kielitaito parantaa työllisyyttä. -&gt; käyttämätöntä potentiaalia</a:t>
            </a:r>
          </a:p>
          <a:p>
            <a:r>
              <a:rPr lang="fi-FI" dirty="0"/>
              <a:t>Matalasti koulutettuja enemmän ja heillä työllistyminen vaikeaa</a:t>
            </a:r>
          </a:p>
          <a:p>
            <a:r>
              <a:rPr lang="fi-FI" dirty="0"/>
              <a:t>Kuitenkin näitä esteitä on pyritty raivaamaan ja edistystä on myös tapahtunut</a:t>
            </a:r>
          </a:p>
          <a:p>
            <a:pPr marL="0" indent="0">
              <a:buNone/>
            </a:pPr>
            <a:endParaRPr lang="fi-FI" dirty="0"/>
          </a:p>
        </p:txBody>
      </p:sp>
    </p:spTree>
    <p:extLst>
      <p:ext uri="{BB962C8B-B14F-4D97-AF65-F5344CB8AC3E}">
        <p14:creationId xmlns:p14="http://schemas.microsoft.com/office/powerpoint/2010/main" val="280763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9A7B9E-3FEF-4EAD-9134-6CD4C8DB1129}"/>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15A91B77-7A49-45FE-9E2E-9345683B4034}"/>
              </a:ext>
            </a:extLst>
          </p:cNvPr>
          <p:cNvSpPr>
            <a:spLocks noGrp="1"/>
          </p:cNvSpPr>
          <p:nvPr>
            <p:ph type="body" sz="quarter" idx="13"/>
          </p:nvPr>
        </p:nvSpPr>
        <p:spPr/>
        <p:txBody>
          <a:bodyPr/>
          <a:lstStyle/>
          <a:p>
            <a:endParaRPr lang="fi-FI"/>
          </a:p>
        </p:txBody>
      </p:sp>
      <p:sp>
        <p:nvSpPr>
          <p:cNvPr id="4" name="Dian numeron paikkamerkki 3">
            <a:extLst>
              <a:ext uri="{FF2B5EF4-FFF2-40B4-BE49-F238E27FC236}">
                <a16:creationId xmlns:a16="http://schemas.microsoft.com/office/drawing/2014/main" id="{B2DAB1CF-AF0B-4B9F-B9F2-FAA7A4F4BB98}"/>
              </a:ext>
            </a:extLst>
          </p:cNvPr>
          <p:cNvSpPr>
            <a:spLocks noGrp="1"/>
          </p:cNvSpPr>
          <p:nvPr>
            <p:ph type="sldNum" sz="quarter" idx="12"/>
          </p:nvPr>
        </p:nvSpPr>
        <p:spPr/>
        <p:txBody>
          <a:bodyPr/>
          <a:lstStyle/>
          <a:p>
            <a:fld id="{7C9DB053-BC39-5645-941A-EDB0DEC7708B}" type="slidenum">
              <a:rPr lang="fi-FI" smtClean="0"/>
              <a:t>19</a:t>
            </a:fld>
            <a:endParaRPr lang="fi-FI" dirty="0"/>
          </a:p>
        </p:txBody>
      </p:sp>
      <p:sp>
        <p:nvSpPr>
          <p:cNvPr id="5" name="Alatunnisteen paikkamerkki 4">
            <a:extLst>
              <a:ext uri="{FF2B5EF4-FFF2-40B4-BE49-F238E27FC236}">
                <a16:creationId xmlns:a16="http://schemas.microsoft.com/office/drawing/2014/main" id="{B750416A-99DB-4B28-BE62-8BFE23BC3D4F}"/>
              </a:ext>
            </a:extLst>
          </p:cNvPr>
          <p:cNvSpPr>
            <a:spLocks noGrp="1"/>
          </p:cNvSpPr>
          <p:nvPr>
            <p:ph type="ftr" sz="quarter" idx="11"/>
          </p:nvPr>
        </p:nvSpPr>
        <p:spPr/>
        <p:txBody>
          <a:bodyPr/>
          <a:lstStyle/>
          <a:p>
            <a:r>
              <a:rPr lang="fi-FI"/>
              <a:t>Tarja Nieminen               © Tilastokeskus</a:t>
            </a:r>
            <a:endParaRPr lang="fi-FI" dirty="0"/>
          </a:p>
        </p:txBody>
      </p:sp>
      <p:sp>
        <p:nvSpPr>
          <p:cNvPr id="6" name="Päivämäärän paikkamerkki 5">
            <a:extLst>
              <a:ext uri="{FF2B5EF4-FFF2-40B4-BE49-F238E27FC236}">
                <a16:creationId xmlns:a16="http://schemas.microsoft.com/office/drawing/2014/main" id="{5C14102E-0B26-4EC3-85EE-9D068C1AAC0E}"/>
              </a:ext>
            </a:extLst>
          </p:cNvPr>
          <p:cNvSpPr>
            <a:spLocks noGrp="1"/>
          </p:cNvSpPr>
          <p:nvPr>
            <p:ph type="dt" sz="half" idx="10"/>
          </p:nvPr>
        </p:nvSpPr>
        <p:spPr/>
        <p:txBody>
          <a:bodyPr/>
          <a:lstStyle/>
          <a:p>
            <a:r>
              <a:rPr lang="fi-FI"/>
              <a:t>3.2.2021</a:t>
            </a:r>
            <a:endParaRPr lang="fi-FI" dirty="0"/>
          </a:p>
        </p:txBody>
      </p:sp>
    </p:spTree>
    <p:extLst>
      <p:ext uri="{BB962C8B-B14F-4D97-AF65-F5344CB8AC3E}">
        <p14:creationId xmlns:p14="http://schemas.microsoft.com/office/powerpoint/2010/main" val="234409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D70E09-2A94-4785-B828-4726F6458F7E}"/>
              </a:ext>
            </a:extLst>
          </p:cNvPr>
          <p:cNvSpPr>
            <a:spLocks noGrp="1"/>
          </p:cNvSpPr>
          <p:nvPr>
            <p:ph type="title"/>
          </p:nvPr>
        </p:nvSpPr>
        <p:spPr>
          <a:xfrm>
            <a:off x="796926" y="2440110"/>
            <a:ext cx="9823178" cy="1325563"/>
          </a:xfrm>
        </p:spPr>
        <p:txBody>
          <a:bodyPr anchor="b">
            <a:normAutofit/>
          </a:bodyPr>
          <a:lstStyle/>
          <a:p>
            <a:r>
              <a:rPr lang="fi-FI" dirty="0"/>
              <a:t>Peruskäsitteitä ja taustaa</a:t>
            </a:r>
          </a:p>
        </p:txBody>
      </p:sp>
      <p:sp>
        <p:nvSpPr>
          <p:cNvPr id="3" name="Dian numeron paikkamerkki 2">
            <a:extLst>
              <a:ext uri="{FF2B5EF4-FFF2-40B4-BE49-F238E27FC236}">
                <a16:creationId xmlns:a16="http://schemas.microsoft.com/office/drawing/2014/main" id="{0FB3E2BC-0DC1-47FC-ABE3-0BEEAD204153}"/>
              </a:ext>
            </a:extLst>
          </p:cNvPr>
          <p:cNvSpPr>
            <a:spLocks noGrp="1"/>
          </p:cNvSpPr>
          <p:nvPr>
            <p:ph type="sldNum" sz="quarter" idx="12"/>
          </p:nvPr>
        </p:nvSpPr>
        <p:spPr>
          <a:xfrm>
            <a:off x="8350292" y="6372529"/>
            <a:ext cx="445736" cy="365125"/>
          </a:xfrm>
        </p:spPr>
        <p:txBody>
          <a:bodyPr anchor="ctr">
            <a:normAutofit/>
          </a:bodyPr>
          <a:lstStyle/>
          <a:p>
            <a:pPr>
              <a:spcAft>
                <a:spcPts val="600"/>
              </a:spcAft>
            </a:pPr>
            <a:fld id="{7C9DB053-BC39-5645-941A-EDB0DEC7708B}" type="slidenum">
              <a:rPr lang="fi-FI" smtClean="0"/>
              <a:pPr>
                <a:spcAft>
                  <a:spcPts val="600"/>
                </a:spcAft>
              </a:pPr>
              <a:t>2</a:t>
            </a:fld>
            <a:endParaRPr lang="fi-FI"/>
          </a:p>
        </p:txBody>
      </p:sp>
      <p:sp>
        <p:nvSpPr>
          <p:cNvPr id="4" name="Alatunnisteen paikkamerkki 3">
            <a:extLst>
              <a:ext uri="{FF2B5EF4-FFF2-40B4-BE49-F238E27FC236}">
                <a16:creationId xmlns:a16="http://schemas.microsoft.com/office/drawing/2014/main" id="{1E9AA466-C948-439B-A423-84CD03115750}"/>
              </a:ext>
            </a:extLst>
          </p:cNvPr>
          <p:cNvSpPr>
            <a:spLocks noGrp="1"/>
          </p:cNvSpPr>
          <p:nvPr>
            <p:ph type="ftr" sz="quarter" idx="11"/>
          </p:nvPr>
        </p:nvSpPr>
        <p:spPr>
          <a:xfrm>
            <a:off x="2603616" y="6356350"/>
            <a:ext cx="4667737" cy="365125"/>
          </a:xfrm>
        </p:spPr>
        <p:txBody>
          <a:bodyPr anchor="ctr">
            <a:normAutofit/>
          </a:bodyPr>
          <a:lstStyle/>
          <a:p>
            <a:pPr>
              <a:spcAft>
                <a:spcPts val="600"/>
              </a:spcAft>
            </a:pPr>
            <a:r>
              <a:rPr lang="fi-FI" dirty="0"/>
              <a:t>Tarja Nieminen               </a:t>
            </a:r>
          </a:p>
        </p:txBody>
      </p:sp>
      <p:sp>
        <p:nvSpPr>
          <p:cNvPr id="5" name="Päivämäärän paikkamerkki 4">
            <a:extLst>
              <a:ext uri="{FF2B5EF4-FFF2-40B4-BE49-F238E27FC236}">
                <a16:creationId xmlns:a16="http://schemas.microsoft.com/office/drawing/2014/main" id="{8BBCEE8E-6BEF-4387-8702-FC5EB22B2CCF}"/>
              </a:ext>
            </a:extLst>
          </p:cNvPr>
          <p:cNvSpPr>
            <a:spLocks noGrp="1"/>
          </p:cNvSpPr>
          <p:nvPr>
            <p:ph type="dt" sz="half" idx="10"/>
          </p:nvPr>
        </p:nvSpPr>
        <p:spPr>
          <a:xfrm>
            <a:off x="838200" y="6356350"/>
            <a:ext cx="1765416" cy="365125"/>
          </a:xfrm>
        </p:spPr>
        <p:txBody>
          <a:bodyPr anchor="ctr">
            <a:normAutofit/>
          </a:bodyPr>
          <a:lstStyle/>
          <a:p>
            <a:pPr>
              <a:spcAft>
                <a:spcPts val="600"/>
              </a:spcAft>
            </a:pPr>
            <a:r>
              <a:rPr lang="fi-FI"/>
              <a:t>3.2.2021</a:t>
            </a:r>
          </a:p>
        </p:txBody>
      </p:sp>
    </p:spTree>
    <p:extLst>
      <p:ext uri="{BB962C8B-B14F-4D97-AF65-F5344CB8AC3E}">
        <p14:creationId xmlns:p14="http://schemas.microsoft.com/office/powerpoint/2010/main" val="183934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974688-DD27-4A0F-AE08-5E961883831B}"/>
              </a:ext>
            </a:extLst>
          </p:cNvPr>
          <p:cNvSpPr>
            <a:spLocks noGrp="1"/>
          </p:cNvSpPr>
          <p:nvPr>
            <p:ph type="title"/>
          </p:nvPr>
        </p:nvSpPr>
        <p:spPr>
          <a:xfrm>
            <a:off x="796926" y="365125"/>
            <a:ext cx="10293320" cy="1186838"/>
          </a:xfrm>
        </p:spPr>
        <p:txBody>
          <a:bodyPr>
            <a:noAutofit/>
          </a:bodyPr>
          <a:lstStyle/>
          <a:p>
            <a:r>
              <a:rPr lang="fi-FI" sz="4000" dirty="0"/>
              <a:t>Maahanmuuton kuvaamiseen liittyviä käsitteitä 1/2</a:t>
            </a:r>
          </a:p>
        </p:txBody>
      </p:sp>
      <p:sp>
        <p:nvSpPr>
          <p:cNvPr id="3" name="Dian numeron paikkamerkki 2">
            <a:extLst>
              <a:ext uri="{FF2B5EF4-FFF2-40B4-BE49-F238E27FC236}">
                <a16:creationId xmlns:a16="http://schemas.microsoft.com/office/drawing/2014/main" id="{5B0A0495-5934-438D-92CA-A17BB48A077A}"/>
              </a:ext>
            </a:extLst>
          </p:cNvPr>
          <p:cNvSpPr>
            <a:spLocks noGrp="1"/>
          </p:cNvSpPr>
          <p:nvPr>
            <p:ph type="sldNum" sz="quarter" idx="12"/>
          </p:nvPr>
        </p:nvSpPr>
        <p:spPr/>
        <p:txBody>
          <a:bodyPr/>
          <a:lstStyle/>
          <a:p>
            <a:fld id="{7C9DB053-BC39-5645-941A-EDB0DEC7708B}" type="slidenum">
              <a:rPr lang="fi-FI" smtClean="0"/>
              <a:t>3</a:t>
            </a:fld>
            <a:endParaRPr lang="fi-FI" dirty="0"/>
          </a:p>
        </p:txBody>
      </p:sp>
      <p:sp>
        <p:nvSpPr>
          <p:cNvPr id="4" name="Alatunnisteen paikkamerkki 3">
            <a:extLst>
              <a:ext uri="{FF2B5EF4-FFF2-40B4-BE49-F238E27FC236}">
                <a16:creationId xmlns:a16="http://schemas.microsoft.com/office/drawing/2014/main" id="{8542A322-EB76-481A-8C6D-0177DFFF66A4}"/>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265BFA27-ADD6-44BA-9CB7-4C976B918008}"/>
              </a:ext>
            </a:extLst>
          </p:cNvPr>
          <p:cNvSpPr>
            <a:spLocks noGrp="1"/>
          </p:cNvSpPr>
          <p:nvPr>
            <p:ph type="dt" sz="half" idx="10"/>
          </p:nvPr>
        </p:nvSpPr>
        <p:spPr/>
        <p:txBody>
          <a:bodyPr/>
          <a:lstStyle/>
          <a:p>
            <a:r>
              <a:rPr lang="fi-FI"/>
              <a:t>3.2.2021</a:t>
            </a:r>
            <a:endParaRPr lang="fi-FI" dirty="0"/>
          </a:p>
        </p:txBody>
      </p:sp>
      <p:sp>
        <p:nvSpPr>
          <p:cNvPr id="6" name="Sisällön paikkamerkki 5">
            <a:extLst>
              <a:ext uri="{FF2B5EF4-FFF2-40B4-BE49-F238E27FC236}">
                <a16:creationId xmlns:a16="http://schemas.microsoft.com/office/drawing/2014/main" id="{780AF9CA-5F1A-4A15-BCA9-DB0D958F2E04}"/>
              </a:ext>
            </a:extLst>
          </p:cNvPr>
          <p:cNvSpPr>
            <a:spLocks noGrp="1"/>
          </p:cNvSpPr>
          <p:nvPr>
            <p:ph idx="1"/>
          </p:nvPr>
        </p:nvSpPr>
        <p:spPr/>
        <p:txBody>
          <a:bodyPr>
            <a:normAutofit fontScale="85000" lnSpcReduction="20000"/>
          </a:bodyPr>
          <a:lstStyle/>
          <a:p>
            <a:r>
              <a:rPr lang="fi-FI" dirty="0"/>
              <a:t>Maahanmuuttaja: Henkilö, joka on asettunut asumaan vieraaseen maahan yli vuodeksi tai hänellä on aikomus asua siellä yli vuoden (ei virallinen käsite Tilastokeskuksessa)</a:t>
            </a:r>
          </a:p>
          <a:p>
            <a:r>
              <a:rPr lang="fi-FI" dirty="0"/>
              <a:t>Kieli: Väestötietojärjestelmään merkitty kieli. Vanhemmat ilmoittavat syntyneen lapsen nimen ja kielen rekisteriin. </a:t>
            </a:r>
            <a:r>
              <a:rPr lang="fi-FI" sz="2800" b="1" dirty="0"/>
              <a:t>Vieraskielinen</a:t>
            </a:r>
            <a:r>
              <a:rPr lang="fi-FI" sz="2800" dirty="0"/>
              <a:t>= henkilö, jonka kieleksi on merkitty muu kuin suomi, ruotsi tai saame. </a:t>
            </a:r>
          </a:p>
          <a:p>
            <a:r>
              <a:rPr lang="fi-FI" dirty="0"/>
              <a:t>Kansalaisuus: Suomen kansalainen on syntyessään tai myöhemmin saanut Suomen kansalaisuuden. </a:t>
            </a:r>
            <a:r>
              <a:rPr lang="fi-FI" b="1" dirty="0"/>
              <a:t>Ulkomaalainen</a:t>
            </a:r>
            <a:r>
              <a:rPr lang="fi-FI" dirty="0"/>
              <a:t>=ei Suomen kansalaisuutta.</a:t>
            </a:r>
            <a:r>
              <a:rPr lang="fi-FI" b="1" dirty="0"/>
              <a:t> </a:t>
            </a:r>
            <a:r>
              <a:rPr lang="fi-FI" dirty="0"/>
              <a:t>Jos henkilöllä on kahden maan kansalaisuus, joista toinen on Suomen, hän on tilastoissa Suomen kansalainen. Jos Suomessa asuvalla ulkomaan kansalaisella on useita ulkomaiden kansalaisuuksia, hän on rekisterissä ja tilastoissa sen maan kansalaisena, jonka passilla hän on tullut maahan. </a:t>
            </a:r>
          </a:p>
          <a:p>
            <a:pPr marL="0" indent="0">
              <a:buNone/>
            </a:pPr>
            <a:endParaRPr lang="fi-FI" dirty="0"/>
          </a:p>
          <a:p>
            <a:endParaRPr lang="fi-FI" dirty="0"/>
          </a:p>
          <a:p>
            <a:endParaRPr lang="fi-FI" dirty="0"/>
          </a:p>
        </p:txBody>
      </p:sp>
    </p:spTree>
    <p:extLst>
      <p:ext uri="{BB962C8B-B14F-4D97-AF65-F5344CB8AC3E}">
        <p14:creationId xmlns:p14="http://schemas.microsoft.com/office/powerpoint/2010/main" val="284963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B10EAF-2114-4DC4-88A3-C26CD7AC0A4B}"/>
              </a:ext>
            </a:extLst>
          </p:cNvPr>
          <p:cNvSpPr>
            <a:spLocks noGrp="1"/>
          </p:cNvSpPr>
          <p:nvPr>
            <p:ph type="title"/>
          </p:nvPr>
        </p:nvSpPr>
        <p:spPr>
          <a:xfrm>
            <a:off x="796925" y="365125"/>
            <a:ext cx="9982443" cy="602029"/>
          </a:xfrm>
        </p:spPr>
        <p:txBody>
          <a:bodyPr>
            <a:normAutofit fontScale="90000"/>
          </a:bodyPr>
          <a:lstStyle/>
          <a:p>
            <a:r>
              <a:rPr lang="fi-FI" sz="3600" dirty="0"/>
              <a:t>Maahanmuuton kuvaamiseen liittyviä käsitteitä 2/2</a:t>
            </a:r>
          </a:p>
        </p:txBody>
      </p:sp>
      <p:sp>
        <p:nvSpPr>
          <p:cNvPr id="3" name="Dian numeron paikkamerkki 2">
            <a:extLst>
              <a:ext uri="{FF2B5EF4-FFF2-40B4-BE49-F238E27FC236}">
                <a16:creationId xmlns:a16="http://schemas.microsoft.com/office/drawing/2014/main" id="{B7CC32A4-9BFF-4CBD-8494-6624D4382753}"/>
              </a:ext>
            </a:extLst>
          </p:cNvPr>
          <p:cNvSpPr>
            <a:spLocks noGrp="1"/>
          </p:cNvSpPr>
          <p:nvPr>
            <p:ph type="sldNum" sz="quarter" idx="12"/>
          </p:nvPr>
        </p:nvSpPr>
        <p:spPr/>
        <p:txBody>
          <a:bodyPr/>
          <a:lstStyle/>
          <a:p>
            <a:fld id="{7C9DB053-BC39-5645-941A-EDB0DEC7708B}" type="slidenum">
              <a:rPr lang="fi-FI" smtClean="0"/>
              <a:t>4</a:t>
            </a:fld>
            <a:endParaRPr lang="fi-FI" dirty="0"/>
          </a:p>
        </p:txBody>
      </p:sp>
      <p:sp>
        <p:nvSpPr>
          <p:cNvPr id="4" name="Alatunnisteen paikkamerkki 3">
            <a:extLst>
              <a:ext uri="{FF2B5EF4-FFF2-40B4-BE49-F238E27FC236}">
                <a16:creationId xmlns:a16="http://schemas.microsoft.com/office/drawing/2014/main" id="{5E98CD0A-52D9-4A6F-9C16-3C954842BAD8}"/>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C835C0FB-9A08-46C3-A5A6-07E74D08DAAF}"/>
              </a:ext>
            </a:extLst>
          </p:cNvPr>
          <p:cNvSpPr>
            <a:spLocks noGrp="1"/>
          </p:cNvSpPr>
          <p:nvPr>
            <p:ph type="dt" sz="half" idx="10"/>
          </p:nvPr>
        </p:nvSpPr>
        <p:spPr/>
        <p:txBody>
          <a:bodyPr/>
          <a:lstStyle/>
          <a:p>
            <a:r>
              <a:rPr lang="fi-FI"/>
              <a:t>3.2.2021</a:t>
            </a:r>
            <a:endParaRPr lang="fi-FI" dirty="0"/>
          </a:p>
        </p:txBody>
      </p:sp>
      <p:sp>
        <p:nvSpPr>
          <p:cNvPr id="6" name="Sisällön paikkamerkki 5">
            <a:extLst>
              <a:ext uri="{FF2B5EF4-FFF2-40B4-BE49-F238E27FC236}">
                <a16:creationId xmlns:a16="http://schemas.microsoft.com/office/drawing/2014/main" id="{F0FC8B7E-3328-43BA-B6A9-ED9100C48F67}"/>
              </a:ext>
            </a:extLst>
          </p:cNvPr>
          <p:cNvSpPr>
            <a:spLocks noGrp="1"/>
          </p:cNvSpPr>
          <p:nvPr>
            <p:ph idx="1"/>
          </p:nvPr>
        </p:nvSpPr>
        <p:spPr>
          <a:xfrm>
            <a:off x="796926" y="1116623"/>
            <a:ext cx="9823178" cy="5055577"/>
          </a:xfrm>
        </p:spPr>
        <p:txBody>
          <a:bodyPr>
            <a:normAutofit fontScale="25000" lnSpcReduction="20000"/>
          </a:bodyPr>
          <a:lstStyle/>
          <a:p>
            <a:pPr marL="0" indent="0">
              <a:spcBef>
                <a:spcPts val="2400"/>
              </a:spcBef>
              <a:buNone/>
            </a:pPr>
            <a:r>
              <a:rPr lang="fi-FI" sz="9600" dirty="0"/>
              <a:t>Syntyperä ja taustamaa määräytyy henkilön vanhempien  syntymävaltiotiedon perusteella.</a:t>
            </a:r>
          </a:p>
          <a:p>
            <a:pPr marL="0" indent="0">
              <a:spcBef>
                <a:spcPts val="1200"/>
              </a:spcBef>
              <a:buNone/>
            </a:pPr>
            <a:r>
              <a:rPr lang="fi-FI" sz="9600" dirty="0"/>
              <a:t>Suomalaistaustainen=henkilö, jolla vähintään toinen vanhemmista on syntynyt Suomessa.</a:t>
            </a:r>
          </a:p>
          <a:p>
            <a:pPr marL="0" indent="0">
              <a:buNone/>
            </a:pPr>
            <a:r>
              <a:rPr lang="fi-FI" sz="9600" b="1" dirty="0">
                <a:highlight>
                  <a:srgbClr val="C0C0C0"/>
                </a:highlight>
              </a:rPr>
              <a:t>Ulkomaalaistaustainen</a:t>
            </a:r>
            <a:r>
              <a:rPr lang="fi-FI" sz="9600" dirty="0">
                <a:highlight>
                  <a:srgbClr val="C0C0C0"/>
                </a:highlight>
              </a:rPr>
              <a:t> = molemmat vanhemmat tai ainoa tiedossa oleva vanhempi on syntynyt ulkomailla. </a:t>
            </a:r>
          </a:p>
          <a:p>
            <a:pPr marL="0" indent="0">
              <a:buNone/>
            </a:pPr>
            <a:r>
              <a:rPr lang="fi-FI" sz="9600" dirty="0">
                <a:highlight>
                  <a:srgbClr val="C0C0C0"/>
                </a:highlight>
              </a:rPr>
              <a:t>Henkilö itse voi olla syntynyt ulkomailla (1. polven maahanmuuttaja) tai Suomessa (2. polven maahanmuuttaja)</a:t>
            </a:r>
          </a:p>
          <a:p>
            <a:pPr marL="0" indent="0">
              <a:spcBef>
                <a:spcPts val="3600"/>
              </a:spcBef>
              <a:buNone/>
            </a:pPr>
            <a:r>
              <a:rPr lang="fi-FI" sz="8000" dirty="0"/>
              <a:t>Vuoden 2019 lopussa Suomessa asui noin:</a:t>
            </a:r>
          </a:p>
          <a:p>
            <a:pPr marL="0" indent="0">
              <a:buNone/>
            </a:pPr>
            <a:r>
              <a:rPr lang="fi-FI" sz="8000" dirty="0"/>
              <a:t>412 700 vieraskielistä henkilöä</a:t>
            </a:r>
          </a:p>
          <a:p>
            <a:pPr marL="0" indent="0">
              <a:buNone/>
            </a:pPr>
            <a:r>
              <a:rPr lang="fi-FI" sz="8000" dirty="0"/>
              <a:t>268 000 ulkomaan kansalaista</a:t>
            </a:r>
          </a:p>
          <a:p>
            <a:pPr marL="0" indent="0">
              <a:buNone/>
            </a:pPr>
            <a:r>
              <a:rPr lang="fi-FI" sz="8000" dirty="0"/>
              <a:t>423 500 ulkomaalaistaustaista henkilöä. </a:t>
            </a:r>
          </a:p>
          <a:p>
            <a:endParaRPr lang="fi-FI" dirty="0"/>
          </a:p>
          <a:p>
            <a:pPr marL="0" indent="0">
              <a:buNone/>
            </a:pPr>
            <a:r>
              <a:rPr lang="fi-FI" sz="4800" dirty="0"/>
              <a:t>Käsitteistä lisää: Tilastokeskus: </a:t>
            </a:r>
            <a:r>
              <a:rPr lang="fi-FI" sz="4800" dirty="0">
                <a:hlinkClick r:id="rId3"/>
              </a:rPr>
              <a:t>http://www.stat.fi/tup/maahanmuutto/kasitteet-ja-maaritelmat.html</a:t>
            </a:r>
            <a:r>
              <a:rPr lang="fi-FI" sz="4800" dirty="0"/>
              <a:t> ; </a:t>
            </a:r>
            <a:r>
              <a:rPr lang="fi-FI" sz="4800" dirty="0" err="1"/>
              <a:t>Migri</a:t>
            </a:r>
            <a:r>
              <a:rPr lang="fi-FI" sz="4800" dirty="0"/>
              <a:t>: </a:t>
            </a:r>
            <a:r>
              <a:rPr lang="fi-FI" sz="4800" dirty="0">
                <a:hlinkClick r:id="rId4"/>
              </a:rPr>
              <a:t>https://migri.fi/sanasto</a:t>
            </a:r>
            <a:endParaRPr lang="fi-FI" sz="4800" dirty="0"/>
          </a:p>
          <a:p>
            <a:pPr marL="0" indent="0">
              <a:buNone/>
            </a:pPr>
            <a:r>
              <a:rPr lang="fi-FI" sz="4800" dirty="0" err="1"/>
              <a:t>Marja_Liisa</a:t>
            </a:r>
            <a:r>
              <a:rPr lang="fi-FI" sz="4800" dirty="0"/>
              <a:t> Helminen / </a:t>
            </a:r>
            <a:r>
              <a:rPr lang="fi-FI" sz="4800" dirty="0" err="1"/>
              <a:t>Tieto&amp;Trendit</a:t>
            </a:r>
            <a:r>
              <a:rPr lang="fi-FI" sz="4800" dirty="0"/>
              <a:t> blogi: </a:t>
            </a:r>
            <a:r>
              <a:rPr lang="fi-FI" sz="4800" dirty="0">
                <a:hlinkClick r:id="rId5"/>
              </a:rPr>
              <a:t>https://www.stat.fi/tietotrendit/blogit/2016/paaseeko-maahanmuuttajuudesta-ikina-eroon/</a:t>
            </a:r>
            <a:r>
              <a:rPr lang="fi-FI" sz="4800" dirty="0"/>
              <a:t>   </a:t>
            </a:r>
          </a:p>
        </p:txBody>
      </p:sp>
    </p:spTree>
    <p:extLst>
      <p:ext uri="{BB962C8B-B14F-4D97-AF65-F5344CB8AC3E}">
        <p14:creationId xmlns:p14="http://schemas.microsoft.com/office/powerpoint/2010/main" val="218680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E6BCDE-4B9A-4954-96D4-30C08701E5B9}"/>
              </a:ext>
            </a:extLst>
          </p:cNvPr>
          <p:cNvSpPr>
            <a:spLocks noGrp="1"/>
          </p:cNvSpPr>
          <p:nvPr>
            <p:ph type="title"/>
          </p:nvPr>
        </p:nvSpPr>
        <p:spPr/>
        <p:txBody>
          <a:bodyPr/>
          <a:lstStyle/>
          <a:p>
            <a:r>
              <a:rPr lang="fi-FI" dirty="0"/>
              <a:t>Ulkomaalaistaustaiset Suomessa</a:t>
            </a:r>
          </a:p>
        </p:txBody>
      </p:sp>
      <p:sp>
        <p:nvSpPr>
          <p:cNvPr id="3" name="Dian numeron paikkamerkki 2">
            <a:extLst>
              <a:ext uri="{FF2B5EF4-FFF2-40B4-BE49-F238E27FC236}">
                <a16:creationId xmlns:a16="http://schemas.microsoft.com/office/drawing/2014/main" id="{1F431D0E-6240-499E-B8EE-669899742BA5}"/>
              </a:ext>
            </a:extLst>
          </p:cNvPr>
          <p:cNvSpPr>
            <a:spLocks noGrp="1"/>
          </p:cNvSpPr>
          <p:nvPr>
            <p:ph type="sldNum" sz="quarter" idx="12"/>
          </p:nvPr>
        </p:nvSpPr>
        <p:spPr/>
        <p:txBody>
          <a:bodyPr/>
          <a:lstStyle/>
          <a:p>
            <a:fld id="{7C9DB053-BC39-5645-941A-EDB0DEC7708B}" type="slidenum">
              <a:rPr lang="fi-FI" smtClean="0"/>
              <a:t>5</a:t>
            </a:fld>
            <a:endParaRPr lang="fi-FI" dirty="0"/>
          </a:p>
        </p:txBody>
      </p:sp>
      <p:sp>
        <p:nvSpPr>
          <p:cNvPr id="4" name="Alatunnisteen paikkamerkki 3">
            <a:extLst>
              <a:ext uri="{FF2B5EF4-FFF2-40B4-BE49-F238E27FC236}">
                <a16:creationId xmlns:a16="http://schemas.microsoft.com/office/drawing/2014/main" id="{8E749480-29AC-4AC7-AB4D-A39D97C5CB9A}"/>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0AF9403C-BD34-4765-A211-6232D1A83B54}"/>
              </a:ext>
            </a:extLst>
          </p:cNvPr>
          <p:cNvSpPr>
            <a:spLocks noGrp="1"/>
          </p:cNvSpPr>
          <p:nvPr>
            <p:ph type="dt" sz="half" idx="10"/>
          </p:nvPr>
        </p:nvSpPr>
        <p:spPr/>
        <p:txBody>
          <a:bodyPr/>
          <a:lstStyle/>
          <a:p>
            <a:r>
              <a:rPr lang="fi-FI"/>
              <a:t>3.2.2021</a:t>
            </a:r>
            <a:endParaRPr lang="fi-FI" dirty="0"/>
          </a:p>
        </p:txBody>
      </p:sp>
      <p:pic>
        <p:nvPicPr>
          <p:cNvPr id="7" name="Sisällön paikkamerkki 7">
            <a:extLst>
              <a:ext uri="{FF2B5EF4-FFF2-40B4-BE49-F238E27FC236}">
                <a16:creationId xmlns:a16="http://schemas.microsoft.com/office/drawing/2014/main" id="{E05DD231-3ADF-4BDB-ADCF-437F10090F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3083" y="1875253"/>
            <a:ext cx="5746458" cy="4312711"/>
          </a:xfrm>
        </p:spPr>
      </p:pic>
    </p:spTree>
    <p:extLst>
      <p:ext uri="{BB962C8B-B14F-4D97-AF65-F5344CB8AC3E}">
        <p14:creationId xmlns:p14="http://schemas.microsoft.com/office/powerpoint/2010/main" val="428099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BC6FDB-6C5B-4F53-B131-1C53F74455A3}"/>
              </a:ext>
            </a:extLst>
          </p:cNvPr>
          <p:cNvSpPr>
            <a:spLocks noGrp="1"/>
          </p:cNvSpPr>
          <p:nvPr>
            <p:ph type="title"/>
          </p:nvPr>
        </p:nvSpPr>
        <p:spPr>
          <a:xfrm>
            <a:off x="796926" y="365125"/>
            <a:ext cx="10125540" cy="1325563"/>
          </a:xfrm>
        </p:spPr>
        <p:txBody>
          <a:bodyPr>
            <a:noAutofit/>
          </a:bodyPr>
          <a:lstStyle/>
          <a:p>
            <a:r>
              <a:rPr lang="fi-FI" sz="4000" dirty="0"/>
              <a:t>Suurimmat ulkomaalaistaustaiset ryhmät Suomen väestössä vuoden 2019 lopussa</a:t>
            </a:r>
          </a:p>
        </p:txBody>
      </p:sp>
      <p:sp>
        <p:nvSpPr>
          <p:cNvPr id="3" name="Dian numeron paikkamerkki 2">
            <a:extLst>
              <a:ext uri="{FF2B5EF4-FFF2-40B4-BE49-F238E27FC236}">
                <a16:creationId xmlns:a16="http://schemas.microsoft.com/office/drawing/2014/main" id="{BBA556A1-1F02-4728-B35C-840F619C69D8}"/>
              </a:ext>
            </a:extLst>
          </p:cNvPr>
          <p:cNvSpPr>
            <a:spLocks noGrp="1"/>
          </p:cNvSpPr>
          <p:nvPr>
            <p:ph type="sldNum" sz="quarter" idx="12"/>
          </p:nvPr>
        </p:nvSpPr>
        <p:spPr/>
        <p:txBody>
          <a:bodyPr/>
          <a:lstStyle/>
          <a:p>
            <a:fld id="{7C9DB053-BC39-5645-941A-EDB0DEC7708B}" type="slidenum">
              <a:rPr lang="fi-FI" smtClean="0"/>
              <a:t>6</a:t>
            </a:fld>
            <a:endParaRPr lang="fi-FI" dirty="0"/>
          </a:p>
        </p:txBody>
      </p:sp>
      <p:sp>
        <p:nvSpPr>
          <p:cNvPr id="4" name="Alatunnisteen paikkamerkki 3">
            <a:extLst>
              <a:ext uri="{FF2B5EF4-FFF2-40B4-BE49-F238E27FC236}">
                <a16:creationId xmlns:a16="http://schemas.microsoft.com/office/drawing/2014/main" id="{84955DB5-8E54-4F63-82CD-6894DDC16142}"/>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933EEF57-5077-4C1B-8D12-229EC2DAF6B0}"/>
              </a:ext>
            </a:extLst>
          </p:cNvPr>
          <p:cNvSpPr>
            <a:spLocks noGrp="1"/>
          </p:cNvSpPr>
          <p:nvPr>
            <p:ph type="dt" sz="half" idx="10"/>
          </p:nvPr>
        </p:nvSpPr>
        <p:spPr/>
        <p:txBody>
          <a:bodyPr/>
          <a:lstStyle/>
          <a:p>
            <a:r>
              <a:rPr lang="fi-FI"/>
              <a:t>3.2.2021</a:t>
            </a:r>
            <a:endParaRPr lang="fi-FI" dirty="0"/>
          </a:p>
        </p:txBody>
      </p:sp>
      <p:pic>
        <p:nvPicPr>
          <p:cNvPr id="7" name="Sisällön paikkamerkki 7">
            <a:extLst>
              <a:ext uri="{FF2B5EF4-FFF2-40B4-BE49-F238E27FC236}">
                <a16:creationId xmlns:a16="http://schemas.microsoft.com/office/drawing/2014/main" id="{F37D7C00-6EA6-49C1-8A3B-8E42FD9C10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475" y="1832079"/>
            <a:ext cx="6262553" cy="4163438"/>
          </a:xfrm>
        </p:spPr>
      </p:pic>
    </p:spTree>
    <p:extLst>
      <p:ext uri="{BB962C8B-B14F-4D97-AF65-F5344CB8AC3E}">
        <p14:creationId xmlns:p14="http://schemas.microsoft.com/office/powerpoint/2010/main" val="101594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D70E09-2A94-4785-B828-4726F6458F7E}"/>
              </a:ext>
            </a:extLst>
          </p:cNvPr>
          <p:cNvSpPr>
            <a:spLocks noGrp="1"/>
          </p:cNvSpPr>
          <p:nvPr>
            <p:ph type="title"/>
          </p:nvPr>
        </p:nvSpPr>
        <p:spPr>
          <a:xfrm>
            <a:off x="796926" y="365125"/>
            <a:ext cx="9823178" cy="1325563"/>
          </a:xfrm>
        </p:spPr>
        <p:txBody>
          <a:bodyPr anchor="b">
            <a:normAutofit/>
          </a:bodyPr>
          <a:lstStyle/>
          <a:p>
            <a:r>
              <a:rPr lang="fi-FI" dirty="0"/>
              <a:t>Ulkomaalaistaustaisten työllisyys</a:t>
            </a:r>
          </a:p>
        </p:txBody>
      </p:sp>
      <p:pic>
        <p:nvPicPr>
          <p:cNvPr id="6" name="Sisällön paikkamerkki 6">
            <a:extLst>
              <a:ext uri="{FF2B5EF4-FFF2-40B4-BE49-F238E27FC236}">
                <a16:creationId xmlns:a16="http://schemas.microsoft.com/office/drawing/2014/main" id="{052535B5-7D79-4AC4-BBA7-40BADFB4B5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132"/>
          <a:stretch/>
        </p:blipFill>
        <p:spPr>
          <a:xfrm>
            <a:off x="796926" y="1825625"/>
            <a:ext cx="9823178" cy="4117975"/>
          </a:xfrm>
          <a:prstGeom prst="rect">
            <a:avLst/>
          </a:prstGeom>
          <a:noFill/>
        </p:spPr>
      </p:pic>
      <p:sp>
        <p:nvSpPr>
          <p:cNvPr id="3" name="Dian numeron paikkamerkki 2">
            <a:extLst>
              <a:ext uri="{FF2B5EF4-FFF2-40B4-BE49-F238E27FC236}">
                <a16:creationId xmlns:a16="http://schemas.microsoft.com/office/drawing/2014/main" id="{0FB3E2BC-0DC1-47FC-ABE3-0BEEAD204153}"/>
              </a:ext>
            </a:extLst>
          </p:cNvPr>
          <p:cNvSpPr>
            <a:spLocks noGrp="1"/>
          </p:cNvSpPr>
          <p:nvPr>
            <p:ph type="sldNum" sz="quarter" idx="12"/>
          </p:nvPr>
        </p:nvSpPr>
        <p:spPr>
          <a:xfrm>
            <a:off x="8350292" y="6372529"/>
            <a:ext cx="445736" cy="365125"/>
          </a:xfrm>
        </p:spPr>
        <p:txBody>
          <a:bodyPr anchor="ctr">
            <a:normAutofit/>
          </a:bodyPr>
          <a:lstStyle/>
          <a:p>
            <a:pPr>
              <a:spcAft>
                <a:spcPts val="600"/>
              </a:spcAft>
            </a:pPr>
            <a:fld id="{7C9DB053-BC39-5645-941A-EDB0DEC7708B}" type="slidenum">
              <a:rPr lang="fi-FI" smtClean="0"/>
              <a:pPr>
                <a:spcAft>
                  <a:spcPts val="600"/>
                </a:spcAft>
              </a:pPr>
              <a:t>7</a:t>
            </a:fld>
            <a:endParaRPr lang="fi-FI"/>
          </a:p>
        </p:txBody>
      </p:sp>
      <p:sp>
        <p:nvSpPr>
          <p:cNvPr id="4" name="Alatunnisteen paikkamerkki 3">
            <a:extLst>
              <a:ext uri="{FF2B5EF4-FFF2-40B4-BE49-F238E27FC236}">
                <a16:creationId xmlns:a16="http://schemas.microsoft.com/office/drawing/2014/main" id="{1E9AA466-C948-439B-A423-84CD03115750}"/>
              </a:ext>
            </a:extLst>
          </p:cNvPr>
          <p:cNvSpPr>
            <a:spLocks noGrp="1"/>
          </p:cNvSpPr>
          <p:nvPr>
            <p:ph type="ftr" sz="quarter" idx="11"/>
          </p:nvPr>
        </p:nvSpPr>
        <p:spPr>
          <a:xfrm>
            <a:off x="2603616" y="6356350"/>
            <a:ext cx="4667737" cy="365125"/>
          </a:xfrm>
        </p:spPr>
        <p:txBody>
          <a:bodyPr anchor="ctr">
            <a:normAutofit/>
          </a:bodyPr>
          <a:lstStyle/>
          <a:p>
            <a:pPr>
              <a:spcAft>
                <a:spcPts val="600"/>
              </a:spcAft>
            </a:pPr>
            <a:r>
              <a:rPr lang="fi-FI" dirty="0"/>
              <a:t>Tarja Nieminen               </a:t>
            </a:r>
          </a:p>
        </p:txBody>
      </p:sp>
      <p:sp>
        <p:nvSpPr>
          <p:cNvPr id="5" name="Päivämäärän paikkamerkki 4">
            <a:extLst>
              <a:ext uri="{FF2B5EF4-FFF2-40B4-BE49-F238E27FC236}">
                <a16:creationId xmlns:a16="http://schemas.microsoft.com/office/drawing/2014/main" id="{8BBCEE8E-6BEF-4387-8702-FC5EB22B2CCF}"/>
              </a:ext>
            </a:extLst>
          </p:cNvPr>
          <p:cNvSpPr>
            <a:spLocks noGrp="1"/>
          </p:cNvSpPr>
          <p:nvPr>
            <p:ph type="dt" sz="half" idx="10"/>
          </p:nvPr>
        </p:nvSpPr>
        <p:spPr>
          <a:xfrm>
            <a:off x="838200" y="6356350"/>
            <a:ext cx="1765416" cy="365125"/>
          </a:xfrm>
        </p:spPr>
        <p:txBody>
          <a:bodyPr anchor="ctr">
            <a:normAutofit/>
          </a:bodyPr>
          <a:lstStyle/>
          <a:p>
            <a:pPr>
              <a:spcAft>
                <a:spcPts val="600"/>
              </a:spcAft>
            </a:pPr>
            <a:r>
              <a:rPr lang="fi-FI"/>
              <a:t>3.2.2021</a:t>
            </a:r>
          </a:p>
        </p:txBody>
      </p:sp>
    </p:spTree>
    <p:extLst>
      <p:ext uri="{BB962C8B-B14F-4D97-AF65-F5344CB8AC3E}">
        <p14:creationId xmlns:p14="http://schemas.microsoft.com/office/powerpoint/2010/main" val="389037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912D8C-49C3-41D0-B28B-56FE9DA80553}"/>
              </a:ext>
            </a:extLst>
          </p:cNvPr>
          <p:cNvSpPr>
            <a:spLocks noGrp="1"/>
          </p:cNvSpPr>
          <p:nvPr>
            <p:ph type="title"/>
          </p:nvPr>
        </p:nvSpPr>
        <p:spPr>
          <a:xfrm>
            <a:off x="796926" y="365126"/>
            <a:ext cx="9823178" cy="742706"/>
          </a:xfrm>
        </p:spPr>
        <p:txBody>
          <a:bodyPr/>
          <a:lstStyle/>
          <a:p>
            <a:r>
              <a:rPr lang="fi-FI" dirty="0"/>
              <a:t>Käytetyt aineistot / Tilastokeskus</a:t>
            </a:r>
            <a:endParaRPr lang="fi-FI" dirty="0">
              <a:highlight>
                <a:srgbClr val="FFFF00"/>
              </a:highlight>
            </a:endParaRPr>
          </a:p>
        </p:txBody>
      </p:sp>
      <p:sp>
        <p:nvSpPr>
          <p:cNvPr id="3" name="Dian numeron paikkamerkki 2">
            <a:extLst>
              <a:ext uri="{FF2B5EF4-FFF2-40B4-BE49-F238E27FC236}">
                <a16:creationId xmlns:a16="http://schemas.microsoft.com/office/drawing/2014/main" id="{9D9559AD-9DD9-48BE-80FA-2F76876135E0}"/>
              </a:ext>
            </a:extLst>
          </p:cNvPr>
          <p:cNvSpPr>
            <a:spLocks noGrp="1"/>
          </p:cNvSpPr>
          <p:nvPr>
            <p:ph type="sldNum" sz="quarter" idx="12"/>
          </p:nvPr>
        </p:nvSpPr>
        <p:spPr/>
        <p:txBody>
          <a:bodyPr/>
          <a:lstStyle/>
          <a:p>
            <a:fld id="{7C9DB053-BC39-5645-941A-EDB0DEC7708B}" type="slidenum">
              <a:rPr lang="fi-FI" smtClean="0"/>
              <a:t>8</a:t>
            </a:fld>
            <a:endParaRPr lang="fi-FI" dirty="0"/>
          </a:p>
        </p:txBody>
      </p:sp>
      <p:sp>
        <p:nvSpPr>
          <p:cNvPr id="4" name="Alatunnisteen paikkamerkki 3">
            <a:extLst>
              <a:ext uri="{FF2B5EF4-FFF2-40B4-BE49-F238E27FC236}">
                <a16:creationId xmlns:a16="http://schemas.microsoft.com/office/drawing/2014/main" id="{7E9BD448-D07A-4C4D-818C-4DB23D85DAC7}"/>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C010AF45-E052-4BAB-AA4E-C8A906CD231B}"/>
              </a:ext>
            </a:extLst>
          </p:cNvPr>
          <p:cNvSpPr>
            <a:spLocks noGrp="1"/>
          </p:cNvSpPr>
          <p:nvPr>
            <p:ph type="dt" sz="half" idx="10"/>
          </p:nvPr>
        </p:nvSpPr>
        <p:spPr/>
        <p:txBody>
          <a:bodyPr/>
          <a:lstStyle/>
          <a:p>
            <a:r>
              <a:rPr lang="fi-FI"/>
              <a:t>3.2.2021</a:t>
            </a:r>
            <a:endParaRPr lang="fi-FI" dirty="0"/>
          </a:p>
        </p:txBody>
      </p:sp>
      <p:sp>
        <p:nvSpPr>
          <p:cNvPr id="6" name="Sisällön paikkamerkki 5">
            <a:extLst>
              <a:ext uri="{FF2B5EF4-FFF2-40B4-BE49-F238E27FC236}">
                <a16:creationId xmlns:a16="http://schemas.microsoft.com/office/drawing/2014/main" id="{1558CF15-928A-4CFF-A3C5-4F2A3D5F0F8E}"/>
              </a:ext>
            </a:extLst>
          </p:cNvPr>
          <p:cNvSpPr>
            <a:spLocks noGrp="1"/>
          </p:cNvSpPr>
          <p:nvPr>
            <p:ph idx="1"/>
          </p:nvPr>
        </p:nvSpPr>
        <p:spPr>
          <a:xfrm>
            <a:off x="796925" y="1485901"/>
            <a:ext cx="10272589" cy="4686300"/>
          </a:xfrm>
        </p:spPr>
        <p:txBody>
          <a:bodyPr>
            <a:normAutofit fontScale="92500" lnSpcReduction="20000"/>
          </a:bodyPr>
          <a:lstStyle/>
          <a:p>
            <a:pPr marL="0" indent="0">
              <a:buNone/>
            </a:pPr>
            <a:r>
              <a:rPr lang="fi-FI" sz="2400" b="1" dirty="0"/>
              <a:t>Työvoimatutkimus</a:t>
            </a:r>
            <a:r>
              <a:rPr lang="fi-FI" sz="2400" dirty="0"/>
              <a:t> (Tilastokeskus) / Labour </a:t>
            </a:r>
            <a:r>
              <a:rPr lang="fi-FI" sz="2400" dirty="0" err="1"/>
              <a:t>Force</a:t>
            </a:r>
            <a:r>
              <a:rPr lang="fi-FI" sz="2400" dirty="0"/>
              <a:t> </a:t>
            </a:r>
            <a:r>
              <a:rPr lang="fi-FI" sz="2400" dirty="0" err="1"/>
              <a:t>Survey</a:t>
            </a:r>
            <a:r>
              <a:rPr lang="fi-FI" sz="2400" dirty="0"/>
              <a:t> </a:t>
            </a:r>
            <a:r>
              <a:rPr lang="fi-FI" sz="2400" dirty="0">
                <a:hlinkClick r:id="rId2"/>
              </a:rPr>
              <a:t>LFS</a:t>
            </a:r>
            <a:r>
              <a:rPr lang="fi-FI" sz="2400" dirty="0"/>
              <a:t> (Eurostat)</a:t>
            </a:r>
          </a:p>
          <a:p>
            <a:r>
              <a:rPr lang="fi-FI" sz="2400" dirty="0"/>
              <a:t>Kuukausittainen otos noin 12 000 henkeä. Vastaajien antamien tietojen pohjalta luodaan kuva koko 15–74-vuotiaan väestön toiminnasta. </a:t>
            </a:r>
          </a:p>
          <a:p>
            <a:r>
              <a:rPr lang="fi-FI" sz="2400" dirty="0"/>
              <a:t>Tietokoneavusteinen puhelinhaastattelu </a:t>
            </a:r>
          </a:p>
          <a:p>
            <a:pPr marL="0" indent="0">
              <a:spcBef>
                <a:spcPts val="2400"/>
              </a:spcBef>
              <a:buNone/>
            </a:pPr>
            <a:r>
              <a:rPr lang="fi-FI" sz="2400" b="1" dirty="0"/>
              <a:t>UTH-tutkimus</a:t>
            </a:r>
            <a:r>
              <a:rPr lang="fi-FI" sz="2400" dirty="0"/>
              <a:t>: Ulkomaista syntyperää olevien työ ja hyvinvointi Suomessa</a:t>
            </a:r>
          </a:p>
          <a:p>
            <a:r>
              <a:rPr lang="fi-FI" sz="2400" dirty="0"/>
              <a:t>Yhteisrahoitteinen hanke: TK, THL, TTL, EU:n kotouttamisrahasto, TEM, OKM</a:t>
            </a:r>
          </a:p>
          <a:p>
            <a:r>
              <a:rPr lang="fi-FI" sz="2400" dirty="0"/>
              <a:t>Väestöaineisto kerätty vuonna 2014, vastausosuus 66 % (vastanneita hieman yli 4 000).</a:t>
            </a:r>
          </a:p>
          <a:p>
            <a:r>
              <a:rPr lang="fi-FI" sz="2400" dirty="0"/>
              <a:t>15–64-vuotiaat ulkomaista syntyperää olevat henkilöt </a:t>
            </a:r>
          </a:p>
          <a:p>
            <a:r>
              <a:rPr lang="fi-FI" sz="2400" dirty="0"/>
              <a:t>Käyntihaastattelu 12 eri kielellä</a:t>
            </a:r>
          </a:p>
          <a:p>
            <a:r>
              <a:rPr lang="fi-FI" sz="2400" dirty="0"/>
              <a:t>Aineistot painotettu väestötasolle</a:t>
            </a:r>
          </a:p>
          <a:p>
            <a:pPr marL="0" indent="0">
              <a:buNone/>
            </a:pPr>
            <a:endParaRPr lang="fi-FI" sz="2400" dirty="0"/>
          </a:p>
          <a:p>
            <a:pPr marL="0" indent="0">
              <a:buNone/>
            </a:pPr>
            <a:r>
              <a:rPr lang="fi-FI" sz="2400" dirty="0"/>
              <a:t>=&gt; Tässä esityksessä tulokset 20–64-vuotiaista syntyperän mukaan</a:t>
            </a:r>
          </a:p>
          <a:p>
            <a:pPr marL="0" indent="0">
              <a:buNone/>
            </a:pPr>
            <a:endParaRPr lang="fi-FI" sz="2400" dirty="0"/>
          </a:p>
        </p:txBody>
      </p:sp>
    </p:spTree>
    <p:extLst>
      <p:ext uri="{BB962C8B-B14F-4D97-AF65-F5344CB8AC3E}">
        <p14:creationId xmlns:p14="http://schemas.microsoft.com/office/powerpoint/2010/main" val="321475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F5327-D631-41DC-9B22-EF51FC76DA02}"/>
              </a:ext>
            </a:extLst>
          </p:cNvPr>
          <p:cNvSpPr>
            <a:spLocks noGrp="1"/>
          </p:cNvSpPr>
          <p:nvPr>
            <p:ph type="title"/>
          </p:nvPr>
        </p:nvSpPr>
        <p:spPr>
          <a:xfrm>
            <a:off x="796926" y="365126"/>
            <a:ext cx="9823178" cy="1047750"/>
          </a:xfrm>
        </p:spPr>
        <p:txBody>
          <a:bodyPr/>
          <a:lstStyle/>
          <a:p>
            <a:r>
              <a:rPr lang="fi-FI" dirty="0"/>
              <a:t>Ulkomaalaistaustaisten koulutus</a:t>
            </a:r>
          </a:p>
        </p:txBody>
      </p:sp>
      <p:sp>
        <p:nvSpPr>
          <p:cNvPr id="3" name="Dian numeron paikkamerkki 2">
            <a:extLst>
              <a:ext uri="{FF2B5EF4-FFF2-40B4-BE49-F238E27FC236}">
                <a16:creationId xmlns:a16="http://schemas.microsoft.com/office/drawing/2014/main" id="{E555E659-C133-416A-A035-0795DCEC431E}"/>
              </a:ext>
            </a:extLst>
          </p:cNvPr>
          <p:cNvSpPr>
            <a:spLocks noGrp="1"/>
          </p:cNvSpPr>
          <p:nvPr>
            <p:ph type="sldNum" sz="quarter" idx="12"/>
          </p:nvPr>
        </p:nvSpPr>
        <p:spPr/>
        <p:txBody>
          <a:bodyPr/>
          <a:lstStyle/>
          <a:p>
            <a:fld id="{7C9DB053-BC39-5645-941A-EDB0DEC7708B}" type="slidenum">
              <a:rPr lang="fi-FI" smtClean="0"/>
              <a:t>9</a:t>
            </a:fld>
            <a:endParaRPr lang="fi-FI" dirty="0"/>
          </a:p>
        </p:txBody>
      </p:sp>
      <p:sp>
        <p:nvSpPr>
          <p:cNvPr id="4" name="Alatunnisteen paikkamerkki 3">
            <a:extLst>
              <a:ext uri="{FF2B5EF4-FFF2-40B4-BE49-F238E27FC236}">
                <a16:creationId xmlns:a16="http://schemas.microsoft.com/office/drawing/2014/main" id="{68A1A425-1D34-49E3-B876-15859EEAD89E}"/>
              </a:ext>
            </a:extLst>
          </p:cNvPr>
          <p:cNvSpPr>
            <a:spLocks noGrp="1"/>
          </p:cNvSpPr>
          <p:nvPr>
            <p:ph type="ftr" sz="quarter" idx="11"/>
          </p:nvPr>
        </p:nvSpPr>
        <p:spPr/>
        <p:txBody>
          <a:bodyPr/>
          <a:lstStyle/>
          <a:p>
            <a:r>
              <a:rPr lang="fi-FI"/>
              <a:t>Tarja Nieminen               © Tilastokeskus</a:t>
            </a:r>
            <a:endParaRPr lang="fi-FI" dirty="0"/>
          </a:p>
        </p:txBody>
      </p:sp>
      <p:sp>
        <p:nvSpPr>
          <p:cNvPr id="5" name="Päivämäärän paikkamerkki 4">
            <a:extLst>
              <a:ext uri="{FF2B5EF4-FFF2-40B4-BE49-F238E27FC236}">
                <a16:creationId xmlns:a16="http://schemas.microsoft.com/office/drawing/2014/main" id="{C1487887-8A7F-460A-AE4D-C7A82028512E}"/>
              </a:ext>
            </a:extLst>
          </p:cNvPr>
          <p:cNvSpPr>
            <a:spLocks noGrp="1"/>
          </p:cNvSpPr>
          <p:nvPr>
            <p:ph type="dt" sz="half" idx="10"/>
          </p:nvPr>
        </p:nvSpPr>
        <p:spPr/>
        <p:txBody>
          <a:bodyPr/>
          <a:lstStyle/>
          <a:p>
            <a:r>
              <a:rPr lang="fi-FI"/>
              <a:t>3.2.2021</a:t>
            </a:r>
            <a:endParaRPr lang="fi-FI" dirty="0"/>
          </a:p>
        </p:txBody>
      </p:sp>
      <p:sp>
        <p:nvSpPr>
          <p:cNvPr id="6" name="Sisällön paikkamerkki 5">
            <a:extLst>
              <a:ext uri="{FF2B5EF4-FFF2-40B4-BE49-F238E27FC236}">
                <a16:creationId xmlns:a16="http://schemas.microsoft.com/office/drawing/2014/main" id="{8E031459-1375-45B1-B5AB-8078AC3F2F29}"/>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fi-FI" dirty="0"/>
              <a:t>Koulutusrakenne polarisoituneempi kuin suomalaistaustaisilla: enemmän korkeintaan ylemmän perusasteen suorittaneita, lähes yhtä paljon korkea-asteen suorittaneita, vähemmän toisen asteen tutkintoja (ja silloinkin yleissivistäviä useammin kuin suomalaistaustaisilla)</a:t>
            </a:r>
          </a:p>
          <a:p>
            <a:pPr>
              <a:buFont typeface="Arial" panose="020B0604020202020204" pitchFamily="34" charset="0"/>
              <a:buChar char="•"/>
            </a:pPr>
            <a:r>
              <a:rPr lang="fi-FI" dirty="0"/>
              <a:t>Enintään muutaman vuoden koulua käyneet useammin naisia, pakolaistaustaisia, </a:t>
            </a:r>
            <a:r>
              <a:rPr lang="fi-FI" dirty="0" err="1"/>
              <a:t>Lähi-itä-</a:t>
            </a:r>
            <a:r>
              <a:rPr lang="fi-FI" dirty="0"/>
              <a:t> ja Afrikka-taustaisia, mutta kaiken ikäisiä.</a:t>
            </a:r>
            <a:endParaRPr lang="fi-FI" dirty="0">
              <a:highlight>
                <a:srgbClr val="FFFF00"/>
              </a:highlight>
            </a:endParaRPr>
          </a:p>
          <a:p>
            <a:pPr>
              <a:buFont typeface="Arial" panose="020B0604020202020204" pitchFamily="34" charset="0"/>
              <a:buChar char="•"/>
            </a:pPr>
            <a:r>
              <a:rPr lang="fi-FI" dirty="0"/>
              <a:t>Suomessa suoritettu erityisesti palvelualan ja sosiaali- ja terveysalan tutkintoja (naiset) ja tekniikan alan tutkintoja (miehet)</a:t>
            </a:r>
          </a:p>
          <a:p>
            <a:endParaRPr lang="fi-FI" dirty="0"/>
          </a:p>
        </p:txBody>
      </p:sp>
      <p:sp>
        <p:nvSpPr>
          <p:cNvPr id="7" name="Tekstiruutu 6">
            <a:extLst>
              <a:ext uri="{FF2B5EF4-FFF2-40B4-BE49-F238E27FC236}">
                <a16:creationId xmlns:a16="http://schemas.microsoft.com/office/drawing/2014/main" id="{9608E2FE-5E44-4DCC-AACC-4DF7DF98D537}"/>
              </a:ext>
            </a:extLst>
          </p:cNvPr>
          <p:cNvSpPr txBox="1"/>
          <p:nvPr/>
        </p:nvSpPr>
        <p:spPr>
          <a:xfrm>
            <a:off x="7956034" y="5750169"/>
            <a:ext cx="2664070" cy="276999"/>
          </a:xfrm>
          <a:prstGeom prst="rect">
            <a:avLst/>
          </a:prstGeom>
          <a:noFill/>
        </p:spPr>
        <p:txBody>
          <a:bodyPr wrap="square" rtlCol="0">
            <a:spAutoFit/>
          </a:bodyPr>
          <a:lstStyle/>
          <a:p>
            <a:r>
              <a:rPr lang="fi-FI" sz="1200" dirty="0"/>
              <a:t>Lähde: UTH2014</a:t>
            </a:r>
          </a:p>
        </p:txBody>
      </p:sp>
    </p:spTree>
    <p:extLst>
      <p:ext uri="{BB962C8B-B14F-4D97-AF65-F5344CB8AC3E}">
        <p14:creationId xmlns:p14="http://schemas.microsoft.com/office/powerpoint/2010/main" val="1373543840"/>
      </p:ext>
    </p:extLst>
  </p:cSld>
  <p:clrMapOvr>
    <a:masterClrMapping/>
  </p:clrMapOvr>
</p:sld>
</file>

<file path=ppt/theme/theme1.xml><?xml version="1.0" encoding="utf-8"?>
<a:theme xmlns:a="http://schemas.openxmlformats.org/drawingml/2006/main" name="tk2019">
  <a:themeElements>
    <a:clrScheme name="TK_2015">
      <a:dk1>
        <a:srgbClr val="000000"/>
      </a:dk1>
      <a:lt1>
        <a:srgbClr val="FFFFFF"/>
      </a:lt1>
      <a:dk2>
        <a:srgbClr val="000000"/>
      </a:dk2>
      <a:lt2>
        <a:srgbClr val="FFFFFF"/>
      </a:lt2>
      <a:accent1>
        <a:srgbClr val="0073B0"/>
      </a:accent1>
      <a:accent2>
        <a:srgbClr val="C0D730"/>
      </a:accent2>
      <a:accent3>
        <a:srgbClr val="A40084"/>
      </a:accent3>
      <a:accent4>
        <a:srgbClr val="33C1BA"/>
      </a:accent4>
      <a:accent5>
        <a:srgbClr val="F8941E"/>
      </a:accent5>
      <a:accent6>
        <a:srgbClr val="E21776"/>
      </a:accent6>
      <a:hlink>
        <a:srgbClr val="0073B0"/>
      </a:hlink>
      <a:folHlink>
        <a:srgbClr val="A4008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k2019_suomi.potx" id="{405CD1AD-D557-43D4-B608-906CFAE552AE}" vid="{D9FE39FF-687F-40A2-91E8-E5DBC523DB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924</Words>
  <Application>Microsoft Office PowerPoint</Application>
  <PresentationFormat>Widescreen</PresentationFormat>
  <Paragraphs>137</Paragraphs>
  <Slides>19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tk2019</vt:lpstr>
      <vt:lpstr>Ulkomaalaistaustaisten työllistyminen</vt:lpstr>
      <vt:lpstr>Peruskäsitteitä ja taustaa</vt:lpstr>
      <vt:lpstr>Maahanmuuton kuvaamiseen liittyviä käsitteitä 1/2</vt:lpstr>
      <vt:lpstr>Maahanmuuton kuvaamiseen liittyviä käsitteitä 2/2</vt:lpstr>
      <vt:lpstr>Ulkomaalaistaustaiset Suomessa</vt:lpstr>
      <vt:lpstr>Suurimmat ulkomaalaistaustaiset ryhmät Suomen väestössä vuoden 2019 lopussa</vt:lpstr>
      <vt:lpstr>Ulkomaalaistaustaisten työllisyys</vt:lpstr>
      <vt:lpstr>Käytetyt aineistot / Tilastokeskus</vt:lpstr>
      <vt:lpstr>Ulkomaalaistaustaisten koulutus</vt:lpstr>
      <vt:lpstr>Kielitaito sukupuolen mukaan Ulkomailla syntynyt ulkomaalaistaustainen 15–64-vuotias väestö vuonna 2014</vt:lpstr>
      <vt:lpstr>Työllisyysaste syntyperän mukaan (%) vuosina 2015−2020, 20−64-vuotiaat</vt:lpstr>
      <vt:lpstr>Työllisyysaste syntyperän ja sukupuolen mukaan, 20−64-vuotiaat, 2015−2019 </vt:lpstr>
      <vt:lpstr>Työllisyysaste taustamaan ja sukupuolen mukaan vuonna 2020, 20−64-vuotiaat</vt:lpstr>
      <vt:lpstr>Työllisyysaste maahanmuuton syyn ja Suomessa  asumisen keston mukaan Ulkomaalaistaustainen 20–64-vuotias väestö vuonna 2014</vt:lpstr>
      <vt:lpstr>Ammattirakenne syntyperän mukaan 15–64-vuotias väestö vuonna 2014, Tilastokeskuksen ammattiluokitus 2010, 1-numerotaso</vt:lpstr>
      <vt:lpstr>Nykyisen työn tärkein saantikeino 20−64-vuotiailla palkansaajilla, työsuhde alkanut alle 5 vuotta sitten, %</vt:lpstr>
      <vt:lpstr>Ei-työllisten 20−64-vuotiaiden pääasiallinen syy siihen, miksi ei etsinyt työtä edellisten neljän viikon aikana, %</vt:lpstr>
      <vt:lpstr>Yhteenvetoa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Ulkomaalaistaustaisten työllistyminen</dc:title>
  <dc:creator>Tarja Nieminen</dc:creator>
  <cp:lastModifiedBy>Susanna Ahonen-Coly</cp:lastModifiedBy>
  <cp:revision>43</cp:revision>
  <dcterms:created xsi:type="dcterms:W3CDTF">2021-02-02T15:07:21Z</dcterms:created>
  <dcterms:modified xsi:type="dcterms:W3CDTF">2021-02-10T15:58:19Z</dcterms:modified>
</cp:coreProperties>
</file>